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0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30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7" r:id="rId2"/>
    <p:sldId id="340" r:id="rId3"/>
    <p:sldId id="259" r:id="rId4"/>
    <p:sldId id="424" r:id="rId5"/>
    <p:sldId id="425" r:id="rId6"/>
    <p:sldId id="426" r:id="rId7"/>
    <p:sldId id="42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604" r:id="rId19"/>
    <p:sldId id="271" r:id="rId20"/>
    <p:sldId id="272" r:id="rId21"/>
    <p:sldId id="273" r:id="rId22"/>
    <p:sldId id="274" r:id="rId23"/>
    <p:sldId id="509" r:id="rId24"/>
    <p:sldId id="510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341" r:id="rId34"/>
    <p:sldId id="284" r:id="rId35"/>
    <p:sldId id="285" r:id="rId36"/>
    <p:sldId id="286" r:id="rId37"/>
    <p:sldId id="287" r:id="rId38"/>
    <p:sldId id="288" r:id="rId39"/>
    <p:sldId id="289" r:id="rId40"/>
    <p:sldId id="342" r:id="rId41"/>
    <p:sldId id="343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9" r:id="rId51"/>
    <p:sldId id="298" r:id="rId52"/>
    <p:sldId id="300" r:id="rId53"/>
    <p:sldId id="301" r:id="rId54"/>
    <p:sldId id="302" r:id="rId55"/>
    <p:sldId id="303" r:id="rId56"/>
    <p:sldId id="673" r:id="rId57"/>
    <p:sldId id="304" r:id="rId58"/>
    <p:sldId id="305" r:id="rId59"/>
    <p:sldId id="306" r:id="rId60"/>
    <p:sldId id="307" r:id="rId61"/>
    <p:sldId id="308" r:id="rId62"/>
    <p:sldId id="309" r:id="rId63"/>
    <p:sldId id="578" r:id="rId64"/>
    <p:sldId id="310" r:id="rId65"/>
    <p:sldId id="311" r:id="rId66"/>
    <p:sldId id="312" r:id="rId67"/>
    <p:sldId id="336" r:id="rId68"/>
    <p:sldId id="314" r:id="rId69"/>
    <p:sldId id="315" r:id="rId70"/>
    <p:sldId id="337" r:id="rId71"/>
    <p:sldId id="338" r:id="rId72"/>
    <p:sldId id="339" r:id="rId73"/>
    <p:sldId id="318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704" r:id="rId88"/>
  </p:sldIdLst>
  <p:sldSz cx="9144000" cy="6858000" type="screen4x3"/>
  <p:notesSz cx="6858000" cy="9144000"/>
  <p:custDataLst>
    <p:tags r:id="rId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29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54" autoAdjust="0"/>
  </p:normalViewPr>
  <p:slideViewPr>
    <p:cSldViewPr showGuides="1">
      <p:cViewPr varScale="1">
        <p:scale>
          <a:sx n="92" d="100"/>
          <a:sy n="92" d="100"/>
        </p:scale>
        <p:origin x="2154" y="60"/>
      </p:cViewPr>
      <p:guideLst>
        <p:guide orient="horz" pos="2150"/>
        <p:guide pos="29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ECFD8-DD58-4B6F-8F87-E210371C820B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AA74B-10BA-4250-B5EF-DB982A3F57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latin typeface="Georgia" panose="02040502050405020303" pitchFamily="18" charset="0"/>
                <a:ea typeface="宋体" panose="02010600030101010101" pitchFamily="2" charset="-122"/>
                <a:sym typeface="+mn-ea"/>
              </a:rPr>
              <a:t>多有数值类型都有正负号，所以不要去寻找无符号的数值类型。布尔类型所占存储空间的大小没有明确的定义，仅定义为能够获取代表</a:t>
            </a:r>
            <a:r>
              <a:rPr lang="en-US" altLang="zh-CN" dirty="0">
                <a:latin typeface="Georgia" panose="02040502050405020303" pitchFamily="18" charset="0"/>
                <a:ea typeface="宋体" panose="02010600030101010101" pitchFamily="2" charset="-122"/>
                <a:sym typeface="+mn-ea"/>
              </a:rPr>
              <a:t>true</a:t>
            </a:r>
            <a:r>
              <a:rPr lang="zh-CN" altLang="en-US" dirty="0">
                <a:latin typeface="Georgia" panose="02040502050405020303" pitchFamily="18" charset="0"/>
                <a:ea typeface="宋体" panose="02010600030101010101" pitchFamily="2" charset="-122"/>
                <a:sym typeface="+mn-ea"/>
              </a:rPr>
              <a:t>或</a:t>
            </a:r>
            <a:r>
              <a:rPr lang="en-US" altLang="zh-CN" dirty="0">
                <a:latin typeface="Georgia" panose="02040502050405020303" pitchFamily="18" charset="0"/>
                <a:ea typeface="宋体" panose="02010600030101010101" pitchFamily="2" charset="-122"/>
                <a:sym typeface="+mn-ea"/>
              </a:rPr>
              <a:t>false</a:t>
            </a:r>
            <a:r>
              <a:rPr lang="zh-CN" altLang="en-US" dirty="0">
                <a:latin typeface="Georgia" panose="02040502050405020303" pitchFamily="18" charset="0"/>
                <a:ea typeface="宋体" panose="02010600030101010101" pitchFamily="2" charset="-122"/>
                <a:sym typeface="+mn-ea"/>
              </a:rPr>
              <a:t>的值</a:t>
            </a:r>
            <a:endParaRPr lang="zh-CN" altLang="en-US" dirty="0">
              <a:latin typeface="Georgia" panose="02040502050405020303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E5A9DCD-E2F4-4258-BDC6-3E71D7D0E24B}" type="slidenum">
              <a:rPr lang="en-US" altLang="zh-CN"/>
              <a:t>22</a:t>
            </a:fld>
            <a:endParaRPr lang="en-US" altLang="zh-CN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345B246-1FC1-47D2-BAA8-8E730AA36BCC}" type="slidenum">
              <a:rPr lang="en-US" altLang="zh-CN"/>
              <a:t>23</a:t>
            </a:fld>
            <a:endParaRPr lang="en-US" altLang="zh-CN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/>
              <a:t>一般定义在方法内部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345B246-1FC1-47D2-BAA8-8E730AA36BCC}" type="slidenum">
              <a:rPr lang="en-US" altLang="zh-CN"/>
              <a:t>24</a:t>
            </a:fld>
            <a:endParaRPr lang="en-US" altLang="zh-CN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/>
              <a:t>一般定义在方法内部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EB784CE-FD39-4C2C-8040-F56BDEB1F0A9}" type="slidenum">
              <a:rPr lang="en-US" altLang="zh-CN"/>
              <a:t>25</a:t>
            </a:fld>
            <a:endParaRPr lang="en-US" altLang="zh-CN"/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&amp;&amp;</a:t>
            </a:r>
            <a:r>
              <a:rPr lang="zh-CN" altLang="en-US" dirty="0">
                <a:effectLst/>
              </a:rPr>
              <a:t>，</a:t>
            </a:r>
            <a:r>
              <a:rPr lang="en-US" altLang="zh-CN" dirty="0">
                <a:effectLst/>
              </a:rPr>
              <a:t>&amp;</a:t>
            </a:r>
            <a:r>
              <a:rPr lang="zh-CN" altLang="en-US" dirty="0">
                <a:effectLst/>
              </a:rPr>
              <a:t>逻辑与运算符。当且仅当两个操作数都为真，结果才为真。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||</a:t>
            </a:r>
            <a:r>
              <a:rPr lang="zh-CN" altLang="en-US" dirty="0">
                <a:effectLst/>
              </a:rPr>
              <a:t>，</a:t>
            </a:r>
            <a:r>
              <a:rPr lang="en-US" altLang="zh-CN" dirty="0">
                <a:effectLst/>
              </a:rPr>
              <a:t>|</a:t>
            </a:r>
            <a:r>
              <a:rPr lang="zh-CN" altLang="en-US" dirty="0">
                <a:effectLst/>
              </a:rPr>
              <a:t>逻辑或操作符。当且仅当两个操作数都为假，结果才为假。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!</a:t>
            </a:r>
            <a:r>
              <a:rPr lang="zh-CN" altLang="en-US" dirty="0">
                <a:effectLst/>
              </a:rPr>
              <a:t>逻辑非运算符，又称取反运算符。用来反转操作数的逻辑状态。如果条件为</a:t>
            </a:r>
            <a:r>
              <a:rPr lang="en-US" altLang="zh-CN" dirty="0">
                <a:effectLst/>
              </a:rPr>
              <a:t>true</a:t>
            </a:r>
            <a:r>
              <a:rPr lang="zh-CN" altLang="en-US" dirty="0">
                <a:effectLst/>
              </a:rPr>
              <a:t>，则逻辑非运算符将得到</a:t>
            </a:r>
            <a:r>
              <a:rPr lang="en-US" altLang="zh-CN" dirty="0">
                <a:effectLst/>
              </a:rPr>
              <a:t>false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^</a:t>
            </a:r>
            <a:r>
              <a:rPr lang="zh-CN" altLang="en-US" dirty="0">
                <a:effectLst/>
              </a:rPr>
              <a:t>异或运算符。两个操作数不相同则为</a:t>
            </a:r>
            <a:r>
              <a:rPr lang="en-US" altLang="zh-CN" dirty="0">
                <a:effectLst/>
              </a:rPr>
              <a:t>true</a:t>
            </a:r>
            <a:r>
              <a:rPr lang="zh-CN" altLang="en-US" dirty="0">
                <a:effectLst/>
              </a:rPr>
              <a:t>，相同则为</a:t>
            </a:r>
            <a:r>
              <a:rPr lang="en-US" altLang="zh-CN" dirty="0">
                <a:effectLst/>
              </a:rPr>
              <a:t>false</a:t>
            </a:r>
          </a:p>
          <a:p>
            <a:endParaRPr lang="en-US" altLang="zh-CN" dirty="0">
              <a:effectLst/>
            </a:endParaRPr>
          </a:p>
          <a:p>
            <a:pPr algn="just"/>
            <a:r>
              <a:rPr lang="en-US" altLang="zh-CN" b="0" i="0" dirty="0">
                <a:effectLst/>
                <a:latin typeface="system-ui"/>
              </a:rPr>
              <a:t>&amp;&amp;</a:t>
            </a:r>
            <a:r>
              <a:rPr lang="zh-CN" altLang="en-US" b="0" i="0" dirty="0">
                <a:effectLst/>
                <a:latin typeface="system-ui"/>
              </a:rPr>
              <a:t>、</a:t>
            </a:r>
            <a:r>
              <a:rPr lang="en-US" altLang="zh-CN" b="0" i="0" dirty="0">
                <a:effectLst/>
                <a:latin typeface="system-ui"/>
              </a:rPr>
              <a:t>|| </a:t>
            </a:r>
            <a:r>
              <a:rPr lang="zh-CN" altLang="en-US" b="0" i="0" dirty="0">
                <a:effectLst/>
                <a:latin typeface="system-ui"/>
              </a:rPr>
              <a:t>这两个运算符带短路功能。</a:t>
            </a:r>
          </a:p>
          <a:p>
            <a:pPr algn="just"/>
            <a:r>
              <a:rPr lang="zh-CN" altLang="en-US" b="0" i="0" dirty="0">
                <a:solidFill>
                  <a:srgbClr val="FF6827"/>
                </a:solidFill>
                <a:effectLst/>
                <a:latin typeface="system-ui"/>
              </a:rPr>
              <a:t>何为短路功能？短路就是当执行了一部分运算之后，表达式的运算结果已经出来了，没有必要再执行后续运算了。</a:t>
            </a:r>
            <a:endParaRPr lang="zh-CN" altLang="en-US" b="0" i="0" dirty="0">
              <a:effectLst/>
              <a:latin typeface="system-ui"/>
            </a:endParaRPr>
          </a:p>
          <a:p>
            <a:pPr algn="just"/>
            <a:r>
              <a:rPr lang="zh-CN" altLang="en-US" b="0" i="0" dirty="0">
                <a:effectLst/>
                <a:latin typeface="system-ui"/>
              </a:rPr>
              <a:t>如 </a:t>
            </a:r>
            <a:r>
              <a:rPr lang="en-US" altLang="zh-CN" b="0" i="0" dirty="0">
                <a:effectLst/>
                <a:latin typeface="system-ui"/>
              </a:rPr>
              <a:t>a=true , b=false</a:t>
            </a:r>
            <a:r>
              <a:rPr lang="zh-CN" altLang="en-US" b="0" i="0" dirty="0">
                <a:effectLst/>
                <a:latin typeface="system-ui"/>
              </a:rPr>
              <a:t>， 当执行</a:t>
            </a:r>
            <a:r>
              <a:rPr lang="en-US" altLang="zh-CN" b="0" i="0" dirty="0">
                <a:effectLst/>
                <a:latin typeface="system-ui"/>
              </a:rPr>
              <a:t>a || b</a:t>
            </a:r>
            <a:r>
              <a:rPr lang="zh-CN" altLang="en-US" b="0" i="0" dirty="0">
                <a:effectLst/>
                <a:latin typeface="system-ui"/>
              </a:rPr>
              <a:t>运算时，只要</a:t>
            </a:r>
            <a:r>
              <a:rPr lang="en-US" altLang="zh-CN" b="0" i="0" dirty="0">
                <a:effectLst/>
                <a:latin typeface="system-ui"/>
              </a:rPr>
              <a:t>a</a:t>
            </a:r>
            <a:r>
              <a:rPr lang="zh-CN" altLang="en-US" b="0" i="0" dirty="0">
                <a:effectLst/>
                <a:latin typeface="system-ui"/>
              </a:rPr>
              <a:t>为真，则表达式结果必然为真，无论</a:t>
            </a:r>
            <a:r>
              <a:rPr lang="en-US" altLang="zh-CN" b="0" i="0" dirty="0">
                <a:effectLst/>
                <a:latin typeface="system-ui"/>
              </a:rPr>
              <a:t>b</a:t>
            </a:r>
            <a:r>
              <a:rPr lang="zh-CN" altLang="en-US" b="0" i="0" dirty="0">
                <a:effectLst/>
                <a:latin typeface="system-ui"/>
              </a:rPr>
              <a:t>是 </a:t>
            </a:r>
            <a:r>
              <a:rPr lang="en-US" altLang="zh-CN" b="0" i="0" dirty="0">
                <a:effectLst/>
                <a:latin typeface="system-ui"/>
              </a:rPr>
              <a:t>true </a:t>
            </a:r>
            <a:r>
              <a:rPr lang="zh-CN" altLang="en-US" b="0" i="0" dirty="0">
                <a:effectLst/>
                <a:latin typeface="system-ui"/>
              </a:rPr>
              <a:t>还是 </a:t>
            </a:r>
            <a:r>
              <a:rPr lang="en-US" altLang="zh-CN" b="0" i="0" dirty="0">
                <a:effectLst/>
                <a:latin typeface="system-ui"/>
              </a:rPr>
              <a:t>false </a:t>
            </a:r>
            <a:r>
              <a:rPr lang="zh-CN" altLang="en-US" b="0" i="0" dirty="0">
                <a:effectLst/>
                <a:latin typeface="system-ui"/>
              </a:rPr>
              <a:t>。</a:t>
            </a:r>
          </a:p>
          <a:p>
            <a:pPr algn="just"/>
            <a:r>
              <a:rPr lang="en-US" altLang="zh-CN" b="0" i="0" dirty="0">
                <a:effectLst/>
                <a:latin typeface="system-ui"/>
              </a:rPr>
              <a:t>&amp;</a:t>
            </a:r>
            <a:r>
              <a:rPr lang="zh-CN" altLang="en-US" b="0" i="0" dirty="0">
                <a:effectLst/>
                <a:latin typeface="system-ui"/>
              </a:rPr>
              <a:t>、</a:t>
            </a:r>
            <a:r>
              <a:rPr lang="en-US" altLang="zh-CN" b="0" i="0" dirty="0">
                <a:effectLst/>
                <a:latin typeface="system-ui"/>
              </a:rPr>
              <a:t>| </a:t>
            </a:r>
            <a:r>
              <a:rPr lang="zh-CN" altLang="en-US" b="0" i="0" dirty="0">
                <a:effectLst/>
                <a:latin typeface="system-ui"/>
              </a:rPr>
              <a:t>这两个运算符不带短路功能。他两的运算结果跟“ </a:t>
            </a:r>
            <a:r>
              <a:rPr lang="en-US" altLang="zh-CN" b="0" i="0" dirty="0">
                <a:effectLst/>
                <a:latin typeface="system-ui"/>
              </a:rPr>
              <a:t>&amp;&amp; || ”</a:t>
            </a:r>
            <a:r>
              <a:rPr lang="zh-CN" altLang="en-US" b="0" i="0" dirty="0">
                <a:effectLst/>
                <a:latin typeface="system-ui"/>
              </a:rPr>
              <a:t>的运算结果是一致的，只是过程不同。</a:t>
            </a:r>
          </a:p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1E18806-9AC7-4A4F-9584-3485FFFF8DDC}" type="slidenum">
              <a:rPr lang="en-US" altLang="zh-CN"/>
              <a:t>26</a:t>
            </a:fld>
            <a:endParaRPr lang="en-US" altLang="zh-CN"/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77E632A-6DF2-4D6C-9F2E-0981D6DCE097}" type="slidenum">
              <a:rPr lang="en-US" altLang="zh-CN"/>
              <a:t>27</a:t>
            </a:fld>
            <a:endParaRPr lang="en-US" altLang="zh-CN"/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4377778-9989-489D-8E65-70EF8478C345}" type="slidenum">
              <a:rPr lang="en-US" altLang="zh-CN"/>
              <a:t>28</a:t>
            </a:fld>
            <a:endParaRPr lang="en-US" altLang="zh-CN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30BFCF9-BCD3-464A-9D63-7CAFC0BD0961}" type="slidenum">
              <a:rPr lang="en-US" altLang="zh-CN"/>
              <a:t>29</a:t>
            </a:fld>
            <a:endParaRPr lang="en-US" altLang="zh-CN"/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4C5EB7C-5280-43F6-9888-7E1506E71BB3}" type="slidenum">
              <a:rPr lang="en-US" altLang="zh-CN"/>
              <a:t>30</a:t>
            </a:fld>
            <a:endParaRPr lang="en-US" altLang="zh-CN"/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8EC17BA-1A36-41D8-9EAA-728D108F72B9}" type="slidenum">
              <a:rPr lang="en-US" altLang="zh-CN"/>
              <a:t>31</a:t>
            </a:fld>
            <a:endParaRPr lang="en-US" altLang="zh-CN"/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259760C-D529-42B9-8E99-14F6F95E0954}" type="slidenum">
              <a:rPr lang="en-US" altLang="zh-CN"/>
              <a:t>12</a:t>
            </a:fld>
            <a:endParaRPr lang="en-US" altLang="zh-CN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25</a:t>
            </a:r>
            <a:r>
              <a:rPr lang="zh-CN" altLang="en-US" dirty="0"/>
              <a:t>亿超出</a:t>
            </a:r>
            <a:r>
              <a:rPr lang="en-US" altLang="zh-CN" dirty="0"/>
              <a:t>int</a:t>
            </a:r>
            <a:r>
              <a:rPr lang="zh-CN" altLang="en-US" dirty="0"/>
              <a:t>范围，但会默认为</a:t>
            </a:r>
            <a:r>
              <a:rPr lang="en-US" altLang="zh-CN" dirty="0"/>
              <a:t>int</a:t>
            </a:r>
            <a:r>
              <a:rPr lang="zh-CN" altLang="en-US" dirty="0"/>
              <a:t>，所以必须在数字后加后缀</a:t>
            </a:r>
            <a:r>
              <a:rPr lang="en-US" altLang="zh-CN" dirty="0"/>
              <a:t>L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B77112C-50B3-4125-B835-E58759BF58A1}" type="slidenum">
              <a:rPr lang="en-US" altLang="zh-CN"/>
              <a:t>32</a:t>
            </a:fld>
            <a:endParaRPr lang="en-US" altLang="zh-CN"/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D8900F3-6E92-43F6-8991-84090B47BEBA}" type="slidenum">
              <a:rPr lang="en-US" altLang="zh-CN"/>
              <a:t>35</a:t>
            </a:fld>
            <a:endParaRPr lang="en-US" altLang="zh-CN"/>
          </a:p>
        </p:txBody>
      </p:sp>
      <p:sp>
        <p:nvSpPr>
          <p:cNvPr id="551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1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DB1384C-32EC-4FD1-83C6-5EDE8EA64F94}" type="slidenum">
              <a:rPr lang="en-US" altLang="zh-CN"/>
              <a:t>36</a:t>
            </a:fld>
            <a:endParaRPr lang="en-US" altLang="zh-CN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572A700-9F7B-4FB9-AAB1-495556077B1D}" type="slidenum">
              <a:rPr lang="en-US" altLang="zh-CN"/>
              <a:t>37</a:t>
            </a:fld>
            <a:endParaRPr lang="en-US" altLang="zh-CN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E094D1B-3390-4077-B138-C6431D0161A1}" type="slidenum">
              <a:rPr lang="en-US" altLang="zh-CN"/>
              <a:t>38</a:t>
            </a:fld>
            <a:endParaRPr lang="en-US" altLang="zh-CN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3B746FE-8260-4E37-8629-63B43CFCF8FF}" type="slidenum">
              <a:rPr lang="en-US" altLang="zh-CN"/>
              <a:t>39</a:t>
            </a:fld>
            <a:endParaRPr lang="en-US" altLang="zh-CN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32FD55E-4FCF-49F4-8B3A-C060D5A557E8}" type="slidenum">
              <a:rPr lang="en-US" altLang="zh-CN"/>
              <a:t>42</a:t>
            </a:fld>
            <a:endParaRPr lang="en-US" altLang="zh-CN"/>
          </a:p>
        </p:txBody>
      </p:sp>
      <p:sp>
        <p:nvSpPr>
          <p:cNvPr id="543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/>
              <a:t>讲了对象后会再重新讲一下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E19BA23-FABC-48B5-8284-D8F6842D50CD}" type="slidenum">
              <a:rPr lang="en-US" altLang="zh-CN"/>
              <a:t>43</a:t>
            </a:fld>
            <a:endParaRPr lang="en-US" altLang="zh-CN"/>
          </a:p>
        </p:txBody>
      </p:sp>
      <p:sp>
        <p:nvSpPr>
          <p:cNvPr id="54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1266B79-33AE-4F96-A1E1-4B49503DD3D6}" type="slidenum">
              <a:rPr lang="en-US" altLang="zh-CN"/>
              <a:t>44</a:t>
            </a:fld>
            <a:endParaRPr lang="en-US" altLang="zh-CN"/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8A730AB-1DDF-4A80-992A-C34B1A1D606A}" type="slidenum">
              <a:rPr lang="en-US" altLang="zh-CN"/>
              <a:t>14</a:t>
            </a:fld>
            <a:endParaRPr lang="en-US" altLang="zh-CN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D468075-92A1-4F86-9E2F-4F0AE0719604}" type="slidenum">
              <a:rPr lang="en-US" altLang="zh-CN"/>
              <a:t>45</a:t>
            </a:fld>
            <a:endParaRPr lang="en-US" altLang="zh-CN"/>
          </a:p>
        </p:txBody>
      </p:sp>
      <p:sp>
        <p:nvSpPr>
          <p:cNvPr id="57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255EBB3-4BCC-43F2-8842-926F23E2269B}" type="slidenum">
              <a:rPr lang="en-US" altLang="zh-CN"/>
              <a:t>46</a:t>
            </a:fld>
            <a:endParaRPr lang="en-US" altLang="zh-CN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5B42069-B9E5-40B7-A391-E82C6BBC1CB3}" type="slidenum">
              <a:rPr lang="en-US" altLang="zh-CN"/>
              <a:t>47</a:t>
            </a:fld>
            <a:endParaRPr lang="en-US" altLang="zh-CN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44FA066-A751-4C9B-B136-F4FE78242244}" type="slidenum">
              <a:rPr lang="en-US" altLang="zh-CN"/>
              <a:t>48</a:t>
            </a:fld>
            <a:endParaRPr lang="en-US" altLang="zh-CN"/>
          </a:p>
        </p:txBody>
      </p:sp>
      <p:sp>
        <p:nvSpPr>
          <p:cNvPr id="57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DB91808-CBAC-450D-8EB6-047EF4BDFE8A}" type="slidenum">
              <a:rPr lang="en-US" altLang="zh-CN"/>
              <a:t>49</a:t>
            </a:fld>
            <a:endParaRPr lang="en-US" altLang="zh-CN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Bity b =1 </a:t>
            </a:r>
            <a:r>
              <a:rPr lang="zh-CN" altLang="en-US" dirty="0"/>
              <a:t>检查右边没有超过</a:t>
            </a:r>
            <a:r>
              <a:rPr lang="en-US" altLang="zh-CN" dirty="0"/>
              <a:t>byte</a:t>
            </a:r>
            <a:r>
              <a:rPr lang="zh-CN" altLang="en-US" dirty="0"/>
              <a:t>的范围（</a:t>
            </a:r>
            <a:r>
              <a:rPr lang="en-US" altLang="zh-CN" dirty="0"/>
              <a:t>-128-127</a:t>
            </a:r>
            <a:r>
              <a:rPr lang="zh-CN" altLang="en-US" dirty="0"/>
              <a:t>），系统强转</a:t>
            </a:r>
            <a:r>
              <a:rPr lang="en-US" altLang="zh-CN" dirty="0"/>
              <a:t>int 1 </a:t>
            </a:r>
            <a:r>
              <a:rPr lang="zh-CN" altLang="en-US" dirty="0"/>
              <a:t>为</a:t>
            </a:r>
            <a:r>
              <a:rPr lang="en-US" altLang="zh-CN" dirty="0"/>
              <a:t>byte</a:t>
            </a:r>
            <a:r>
              <a:rPr lang="zh-CN" altLang="en-US" dirty="0"/>
              <a:t>型</a:t>
            </a:r>
            <a:endParaRPr lang="en-US" altLang="zh-CN" dirty="0"/>
          </a:p>
          <a:p>
            <a:r>
              <a:rPr lang="en-US" altLang="zh-CN" dirty="0"/>
              <a:t>B=b+1 1</a:t>
            </a:r>
            <a:r>
              <a:rPr lang="zh-CN" altLang="en-US" dirty="0"/>
              <a:t>默认为</a:t>
            </a:r>
            <a:r>
              <a:rPr lang="en-US" altLang="zh-CN" dirty="0"/>
              <a:t>int</a:t>
            </a:r>
            <a:r>
              <a:rPr lang="zh-CN" altLang="en-US" dirty="0"/>
              <a:t>类型，</a:t>
            </a:r>
            <a:r>
              <a:rPr lang="en-US" altLang="zh-CN" dirty="0"/>
              <a:t>b</a:t>
            </a:r>
            <a:r>
              <a:rPr lang="zh-CN" altLang="en-US" dirty="0"/>
              <a:t>自动转型为</a:t>
            </a:r>
            <a:r>
              <a:rPr lang="en-US" altLang="zh-CN" dirty="0"/>
              <a:t>int</a:t>
            </a:r>
            <a:r>
              <a:rPr lang="zh-CN" altLang="en-US" dirty="0"/>
              <a:t>与</a:t>
            </a:r>
            <a:r>
              <a:rPr lang="en-US" altLang="zh-CN" dirty="0"/>
              <a:t>1</a:t>
            </a:r>
            <a:r>
              <a:rPr lang="zh-CN" altLang="en-US" dirty="0"/>
              <a:t>做加法，结果为</a:t>
            </a:r>
            <a:r>
              <a:rPr lang="en-US" altLang="zh-CN" dirty="0"/>
              <a:t>int</a:t>
            </a:r>
            <a:r>
              <a:rPr lang="zh-CN" altLang="en-US" dirty="0"/>
              <a:t>类型。把</a:t>
            </a:r>
            <a:r>
              <a:rPr lang="en-US" altLang="zh-CN" dirty="0"/>
              <a:t>int</a:t>
            </a:r>
            <a:r>
              <a:rPr lang="zh-CN" altLang="en-US" dirty="0"/>
              <a:t>类型赋值给</a:t>
            </a:r>
            <a:r>
              <a:rPr lang="en-US" altLang="zh-CN" dirty="0"/>
              <a:t>byte</a:t>
            </a:r>
            <a:r>
              <a:rPr lang="zh-CN" altLang="en-US" dirty="0"/>
              <a:t>类型</a:t>
            </a:r>
            <a:r>
              <a:rPr lang="en-US" altLang="zh-CN" dirty="0"/>
              <a:t>B</a:t>
            </a:r>
            <a:r>
              <a:rPr lang="zh-CN" altLang="en-US" dirty="0"/>
              <a:t>，所以类型错误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float f=1.5; //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那么他这里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1.5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是看成浮点型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double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型的，浮点型它会默认看成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double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型。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如果你想把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1.5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定义成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float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的话， 你应该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float f=1.5f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，在数值后面加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来告诉它你传的是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float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的直接量。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A74B-10BA-4250-B5EF-DB982A3F577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049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B5C1FF4-96B7-41F5-9FF0-75373088BCDC}" type="slidenum">
              <a:rPr lang="en-US" altLang="zh-CN"/>
              <a:t>51</a:t>
            </a:fld>
            <a:endParaRPr lang="en-US" altLang="zh-CN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78E2D49-2F16-4B0E-B70E-0125FD82E1DE}" type="slidenum">
              <a:rPr lang="en-US" altLang="zh-CN"/>
              <a:t>52</a:t>
            </a:fld>
            <a:endParaRPr lang="en-US" altLang="zh-CN"/>
          </a:p>
        </p:txBody>
      </p:sp>
      <p:sp>
        <p:nvSpPr>
          <p:cNvPr id="58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D1A69CF-4E2C-4D0B-ACDF-8F957802802D}" type="slidenum">
              <a:rPr lang="en-US" altLang="zh-CN"/>
              <a:t>53</a:t>
            </a:fld>
            <a:endParaRPr lang="en-US" altLang="zh-CN"/>
          </a:p>
        </p:txBody>
      </p:sp>
      <p:sp>
        <p:nvSpPr>
          <p:cNvPr id="382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D26DE0F-6712-4D8F-A108-32C868C5A0DE}" type="slidenum">
              <a:rPr lang="en-US" altLang="zh-CN"/>
              <a:t>54</a:t>
            </a:fld>
            <a:endParaRPr lang="en-US" altLang="zh-CN"/>
          </a:p>
        </p:txBody>
      </p:sp>
      <p:sp>
        <p:nvSpPr>
          <p:cNvPr id="38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6D4723F-67D5-46F4-BE23-3421CC6B342B}" type="slidenum">
              <a:rPr lang="en-US" altLang="zh-CN"/>
              <a:t>15</a:t>
            </a:fld>
            <a:endParaRPr lang="en-US" altLang="zh-CN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1C5583D-A3F1-4688-B88E-1BF0247CEE43}" type="slidenum">
              <a:rPr lang="en-US" altLang="zh-CN"/>
              <a:t>55</a:t>
            </a:fld>
            <a:endParaRPr lang="en-US" altLang="zh-CN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if</a:t>
            </a:r>
            <a:r>
              <a:rPr lang="zh-CN" altLang="en-US"/>
              <a:t>自己学习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1C5583D-A3F1-4688-B88E-1BF0247CEE43}" type="slidenum">
              <a:rPr lang="en-US" altLang="zh-CN"/>
              <a:t>56</a:t>
            </a:fld>
            <a:endParaRPr lang="en-US" altLang="zh-CN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if</a:t>
            </a:r>
            <a:r>
              <a:rPr lang="zh-CN" altLang="en-US"/>
              <a:t>自己学习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C8A8357-C049-4874-86D2-A0DBC2E4361B}" type="slidenum">
              <a:rPr lang="en-US" altLang="zh-CN"/>
              <a:t>57</a:t>
            </a:fld>
            <a:endParaRPr lang="en-US" altLang="zh-CN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0419E65-7A8B-43C5-935A-8329C05BC696}" type="slidenum">
              <a:rPr lang="en-US" altLang="zh-CN"/>
              <a:t>59</a:t>
            </a:fld>
            <a:endParaRPr lang="en-US" altLang="zh-CN"/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0787" cy="411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6038" rIns="90488" bIns="46038"/>
          <a:lstStyle/>
          <a:p>
            <a:endParaRPr lang="zh-CN" altLang="en-US"/>
          </a:p>
        </p:txBody>
      </p:sp>
      <p:sp>
        <p:nvSpPr>
          <p:cNvPr id="22835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0938" y="692150"/>
            <a:ext cx="4554537" cy="3416300"/>
          </a:xfrm>
          <a:prstGeom prst="rect">
            <a:avLst/>
          </a:prstGeom>
          <a:noFill/>
          <a:ln w="12699" cap="flat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944C69E-E4E9-4AD5-BFC9-B90D1FACDAE5}" type="slidenum">
              <a:rPr lang="en-US" altLang="zh-CN"/>
              <a:t>60</a:t>
            </a:fld>
            <a:endParaRPr lang="en-US" altLang="zh-CN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CBF3A33-665C-4018-A704-0DBE925B4FDD}" type="slidenum">
              <a:rPr lang="en-US" altLang="zh-CN"/>
              <a:t>61</a:t>
            </a:fld>
            <a:endParaRPr lang="en-US" altLang="zh-CN"/>
          </a:p>
        </p:txBody>
      </p:sp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BFCE428-0D85-44DD-AAB0-0D90BF8672CA}" type="slidenum">
              <a:rPr lang="en-US" altLang="zh-CN"/>
              <a:t>62</a:t>
            </a:fld>
            <a:endParaRPr lang="en-US" altLang="zh-CN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BFCE428-0D85-44DD-AAB0-0D90BF8672CA}" type="slidenum">
              <a:rPr lang="en-US" altLang="zh-CN"/>
              <a:t>63</a:t>
            </a:fld>
            <a:endParaRPr lang="en-US" altLang="zh-CN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84E5E2A-2321-40F4-90D0-E9883B684E26}" type="slidenum">
              <a:rPr lang="en-US" altLang="zh-CN"/>
              <a:t>64</a:t>
            </a:fld>
            <a:endParaRPr lang="en-US" altLang="zh-CN"/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/>
              <a:t>自学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0AD3BA2-165C-4D0A-83C9-C788D572D79B}" type="slidenum">
              <a:rPr lang="en-US" altLang="zh-CN"/>
              <a:t>65</a:t>
            </a:fld>
            <a:endParaRPr lang="en-US" altLang="zh-CN"/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0787" cy="411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6038" rIns="90488" bIns="46038"/>
          <a:lstStyle/>
          <a:p>
            <a:r>
              <a:rPr lang="en-US" altLang="zh-CN"/>
              <a:t>P67 </a:t>
            </a:r>
            <a:r>
              <a:rPr lang="zh-CN" altLang="en-US"/>
              <a:t>图 </a:t>
            </a:r>
            <a:r>
              <a:rPr lang="en-US" altLang="zh-CN"/>
              <a:t>5.1</a:t>
            </a:r>
          </a:p>
          <a:p>
            <a:endParaRPr lang="en-US" altLang="zh-CN"/>
          </a:p>
          <a:p>
            <a:r>
              <a:rPr lang="en-US" altLang="zh-CN"/>
              <a:t>P67 </a:t>
            </a:r>
            <a:r>
              <a:rPr lang="zh-CN" altLang="en-US"/>
              <a:t>例</a:t>
            </a:r>
            <a:r>
              <a:rPr lang="en-US" altLang="zh-CN"/>
              <a:t>5.2</a:t>
            </a:r>
          </a:p>
        </p:txBody>
      </p:sp>
      <p:sp>
        <p:nvSpPr>
          <p:cNvPr id="23449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0938" y="692150"/>
            <a:ext cx="4554537" cy="3416300"/>
          </a:xfrm>
          <a:prstGeom prst="rect">
            <a:avLst/>
          </a:prstGeom>
          <a:noFill/>
          <a:ln w="12699" cap="flat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CF3274A-75FB-46F1-9BBF-31E2E00E1187}" type="slidenum">
              <a:rPr lang="en-US" altLang="zh-CN"/>
              <a:t>16</a:t>
            </a:fld>
            <a:endParaRPr lang="en-US" altLang="zh-CN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E8BA848-3B77-4B44-95EB-D0D8C50C5735}" type="slidenum">
              <a:rPr lang="en-US" altLang="zh-CN"/>
              <a:t>66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E24C99B-CD6A-43B3-9036-216958D9133B}" type="slidenum">
              <a:rPr lang="en-US" altLang="zh-CN"/>
              <a:t>69</a:t>
            </a:fld>
            <a:endParaRPr lang="en-US" altLang="zh-CN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自学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BA92627-6D41-4FAD-8FA5-A7F8F2175D1B}" type="slidenum">
              <a:rPr lang="en-US" altLang="zh-CN"/>
              <a:t>74</a:t>
            </a:fld>
            <a:endParaRPr lang="en-US" altLang="zh-CN"/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22D43FB-582E-4206-94EA-B1278C9B0D9A}" type="slidenum">
              <a:rPr lang="en-US" altLang="zh-CN"/>
              <a:t>75</a:t>
            </a:fld>
            <a:endParaRPr lang="en-US" altLang="zh-CN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700D815-749D-4B0D-8AC5-1D9100310DB7}" type="slidenum">
              <a:rPr lang="en-US" altLang="zh-CN"/>
              <a:t>78</a:t>
            </a:fld>
            <a:endParaRPr lang="en-US" altLang="zh-CN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24ACC6D-90CF-4FC1-B864-790D1F6D5D52}" type="slidenum">
              <a:rPr lang="en-US" altLang="zh-CN"/>
              <a:t>79</a:t>
            </a:fld>
            <a:endParaRPr lang="en-US" altLang="zh-CN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知识点</a:t>
            </a:r>
            <a:r>
              <a:rPr lang="en-US" altLang="zh-CN" sz="2400" dirty="0"/>
              <a:t>】</a:t>
            </a:r>
          </a:p>
          <a:p>
            <a:pPr lvl="1"/>
            <a:r>
              <a:rPr lang="zh-CN" altLang="en-US" sz="2400" dirty="0"/>
              <a:t>强制类型转换（</a:t>
            </a:r>
            <a:r>
              <a:rPr lang="en-US" altLang="zh-CN" sz="2400" dirty="0" err="1"/>
              <a:t>int</a:t>
            </a:r>
            <a:r>
              <a:rPr lang="en-US" altLang="zh-CN" sz="2400" dirty="0" err="1">
                <a:latin typeface="Times New Roman" panose="02020603050405020304"/>
                <a:cs typeface="Times New Roman" panose="02020603050405020304"/>
              </a:rPr>
              <a:t>→char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400" dirty="0"/>
              <a:t>语句块内的变量</a:t>
            </a:r>
            <a:endParaRPr lang="en-US" altLang="zh-CN" sz="2400" dirty="0"/>
          </a:p>
          <a:p>
            <a:pPr marL="0" indent="0">
              <a:buNone/>
            </a:pPr>
            <a:endParaRPr lang="zh-CN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AA74B-10BA-4250-B5EF-DB982A3F5774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【</a:t>
            </a:r>
            <a:r>
              <a:rPr lang="zh-CN" altLang="en-US" sz="2800" dirty="0"/>
              <a:t>知识点</a:t>
            </a:r>
            <a:r>
              <a:rPr lang="en-US" altLang="zh-CN" sz="2800" dirty="0"/>
              <a:t>】</a:t>
            </a:r>
          </a:p>
          <a:p>
            <a:pPr lvl="1"/>
            <a:r>
              <a:rPr lang="zh-CN" altLang="en-US" sz="2400" dirty="0"/>
              <a:t>灵活使用</a:t>
            </a:r>
            <a:r>
              <a:rPr lang="en-US" altLang="zh-CN" sz="2400" dirty="0"/>
              <a:t>return</a:t>
            </a:r>
            <a:r>
              <a:rPr lang="zh-CN" altLang="en-US" sz="2400" dirty="0"/>
              <a:t>语句。</a:t>
            </a:r>
            <a:endParaRPr lang="en-US" altLang="zh-CN" sz="2400" dirty="0"/>
          </a:p>
          <a:p>
            <a:pPr lvl="1"/>
            <a:r>
              <a:rPr lang="en-US" altLang="zh-CN" sz="2400" dirty="0"/>
              <a:t>static</a:t>
            </a:r>
            <a:r>
              <a:rPr lang="zh-CN" altLang="en-US" sz="2400" dirty="0"/>
              <a:t>方法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AA74B-10BA-4250-B5EF-DB982A3F5774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7D7845C-E057-48CA-9867-102BC313A2D9}" type="slidenum">
              <a:rPr lang="en-US" altLang="zh-CN"/>
              <a:t>17</a:t>
            </a:fld>
            <a:endParaRPr lang="en-US" altLang="zh-CN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浮点型可能会有精度丢失，</a:t>
            </a:r>
            <a:r>
              <a:rPr lang="zh-CN" dirty="0"/>
              <a:t>运算不够精确，不能对其进行精确的</a:t>
            </a:r>
            <a:r>
              <a:rPr lang="en-US" altLang="zh-CN" dirty="0"/>
              <a:t>==</a:t>
            </a:r>
            <a:r>
              <a:rPr lang="zh-CN" altLang="en-US" dirty="0"/>
              <a:t>运算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7D7845C-E057-48CA-9867-102BC313A2D9}" type="slidenum">
              <a:rPr lang="en-US" altLang="zh-CN"/>
              <a:t>18</a:t>
            </a:fld>
            <a:endParaRPr lang="en-US" altLang="zh-CN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他们大体上属于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包装器类型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的范畴，但是二者没有对应的基本类型。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这两个类包含的方法与基本类型所能执行的操作相似。能作用于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int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或者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float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的操作，同样也作用于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BigInteger or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BigDecima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只不过必须以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方法调用方式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取代运算符方式来实现。这样做变得复杂许多，牺牲了相关运算速度。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35BE23A-7355-466C-9C4F-A5645A0010DB}" type="slidenum">
              <a:rPr lang="en-US" altLang="zh-CN"/>
              <a:t>19</a:t>
            </a:fld>
            <a:endParaRPr lang="en-US" altLang="zh-CN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345B246-1FC1-47D2-BAA8-8E730AA36BCC}" type="slidenum">
              <a:rPr lang="en-US" altLang="zh-CN"/>
              <a:t>21</a:t>
            </a:fld>
            <a:endParaRPr lang="en-US" altLang="zh-CN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/>
              <a:t>一般定义在方法内部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93531" y="133072"/>
            <a:ext cx="5093768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19752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1906" y="3871615"/>
            <a:ext cx="5465336" cy="78187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61906" y="5438453"/>
            <a:ext cx="5465336" cy="4103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2661906" y="4908366"/>
            <a:ext cx="5465336" cy="41033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8643938" y="1484311"/>
            <a:ext cx="500062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61906" y="1484311"/>
            <a:ext cx="5465336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9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195999" y="1484310"/>
            <a:ext cx="28338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8341005" y="1484310"/>
            <a:ext cx="302443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7847086" y="3524086"/>
            <a:ext cx="2377574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825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458864" y="2031917"/>
            <a:ext cx="1299646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6054" y="515429"/>
            <a:ext cx="1721495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195999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8641908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7810" y="0"/>
            <a:ext cx="6252707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7810" y="0"/>
            <a:ext cx="915181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537144" y="5927166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52675" y="501046"/>
            <a:ext cx="1652294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764" y="0"/>
            <a:ext cx="9148763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4763" y="0"/>
            <a:ext cx="9148762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5300" y="4550546"/>
            <a:ext cx="8143875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17554" y="2402693"/>
            <a:ext cx="3588825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1155" y="5340546"/>
            <a:ext cx="4513574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4616092" y="5340546"/>
            <a:ext cx="4513574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763502" y="2568943"/>
            <a:ext cx="1607471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9526" y="0"/>
            <a:ext cx="9153527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5300" y="4626145"/>
            <a:ext cx="8143875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1155" y="-15231"/>
            <a:ext cx="4513574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4616092" y="-15231"/>
            <a:ext cx="4513574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3502" y="2577573"/>
            <a:ext cx="1607471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2280665" y="5719548"/>
            <a:ext cx="4602338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" y="-2924"/>
            <a:ext cx="9144793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00584" y="-106934"/>
            <a:ext cx="9351198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9144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126643" y="3048198"/>
            <a:ext cx="895100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13133" y="6174148"/>
            <a:ext cx="1617390" cy="478790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05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05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05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05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7562609" y="6400645"/>
            <a:ext cx="1324400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3" y="0"/>
            <a:ext cx="9144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9143989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337817" y="2315566"/>
            <a:ext cx="8506882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167243" y="1401505"/>
            <a:ext cx="28095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3" y="0"/>
            <a:ext cx="9144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9143989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337817" y="2315566"/>
            <a:ext cx="8506882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40298" y="4619682"/>
            <a:ext cx="2463377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2374" y="0"/>
            <a:ext cx="9143985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8" y="1"/>
            <a:ext cx="9143985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 sz="1350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79075" y="3028371"/>
            <a:ext cx="6781088" cy="911074"/>
          </a:xfrm>
        </p:spPr>
        <p:txBody>
          <a:bodyPr/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825563" y="1018488"/>
            <a:ext cx="3488112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9144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9144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342974" y="109143"/>
            <a:ext cx="1714910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8214" y="-494144"/>
            <a:ext cx="2374420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9144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399821" y="1872369"/>
            <a:ext cx="636143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3767017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688243" y="918223"/>
            <a:ext cx="51435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450431" y="133072"/>
            <a:ext cx="5093768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2236" y="3871615"/>
            <a:ext cx="5465336" cy="78187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912236" y="5438453"/>
            <a:ext cx="5465336" cy="4103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912236" y="4908366"/>
            <a:ext cx="5465336" cy="41033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2236" y="1484311"/>
            <a:ext cx="5465336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9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500062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500671" y="1484310"/>
            <a:ext cx="302443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 userDrawn="1"/>
        </p:nvSpPr>
        <p:spPr>
          <a:xfrm>
            <a:off x="6943725" y="1484313"/>
            <a:ext cx="219752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 userDrawn="1"/>
        </p:nvSpPr>
        <p:spPr>
          <a:xfrm>
            <a:off x="6661821" y="1484310"/>
            <a:ext cx="28338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7374014" y="2031917"/>
            <a:ext cx="1299646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082602" y="3524086"/>
            <a:ext cx="2377574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825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9475" y="548450"/>
            <a:ext cx="1721495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500062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43725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9144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9144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9144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3502" y="973061"/>
            <a:ext cx="1607471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61111" y="2289050"/>
            <a:ext cx="92549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292505" y="1294827"/>
            <a:ext cx="55898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292505" y="5613415"/>
            <a:ext cx="55898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25879" y="163259"/>
            <a:ext cx="2473738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6696143" y="163258"/>
            <a:ext cx="245217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154148" y="2653429"/>
            <a:ext cx="3942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33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33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793240" y="3752395"/>
            <a:ext cx="598170" cy="1767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7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7106499" y="6600901"/>
            <a:ext cx="1925955" cy="20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5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</a:t>
            </a:r>
            <a:r>
              <a:rPr lang="en-US" altLang="zh-CN" sz="75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INSTITUTE OF TECHNOLOGY</a:t>
            </a:r>
            <a:endParaRPr lang="zh-CN" altLang="en-US" sz="75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30861" y="78493"/>
            <a:ext cx="151905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014412" y="-2"/>
            <a:ext cx="10158411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45124" y="249943"/>
            <a:ext cx="151905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9144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449206" y="6399999"/>
            <a:ext cx="1906960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4394" y="0"/>
            <a:ext cx="5272947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014412" y="-2"/>
            <a:ext cx="10158411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345124" y="249943"/>
            <a:ext cx="151905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9144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449206" y="6399999"/>
            <a:ext cx="1906960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2873335" y="-1541834"/>
            <a:ext cx="6523129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016004" y="-1541834"/>
            <a:ext cx="6523129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945147" y="1"/>
            <a:ext cx="4439326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3028950" y="-1541834"/>
            <a:ext cx="6523129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378364" y="252089"/>
            <a:ext cx="1476917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64389" y="4400550"/>
            <a:ext cx="3450912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9143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9144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9144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276385" y="142154"/>
            <a:ext cx="1681877" cy="62768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3708" y="0"/>
            <a:ext cx="2949790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2936081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矩形 13"/>
          <p:cNvSpPr/>
          <p:nvPr userDrawn="1"/>
        </p:nvSpPr>
        <p:spPr>
          <a:xfrm>
            <a:off x="-7142" y="0"/>
            <a:ext cx="2943223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2970342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2971129" y="2797003"/>
            <a:ext cx="92015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790156" y="2793542"/>
            <a:ext cx="129527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635150" y="2752385"/>
            <a:ext cx="1647825" cy="71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405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722854" y="3595872"/>
            <a:ext cx="142987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790156" y="4060998"/>
            <a:ext cx="129527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8641" y="2218510"/>
            <a:ext cx="128678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443538" y="1942165"/>
            <a:ext cx="4414838" cy="589340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207794" y="493231"/>
            <a:ext cx="3938271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5207794" y="0"/>
            <a:ext cx="393620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0" name="矩形 119"/>
          <p:cNvSpPr/>
          <p:nvPr userDrawn="1"/>
        </p:nvSpPr>
        <p:spPr>
          <a:xfrm>
            <a:off x="495300" y="6054314"/>
            <a:ext cx="1510904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82757" y="982400"/>
            <a:ext cx="2663428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382757" y="2742089"/>
            <a:ext cx="5398314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420879" y="3837713"/>
            <a:ext cx="5360192" cy="1522912"/>
          </a:xfrm>
          <a:prstGeom prst="rect">
            <a:avLst/>
          </a:prstGeom>
        </p:spPr>
        <p:txBody>
          <a:bodyPr/>
          <a:lstStyle>
            <a:lvl1pPr marL="214630" indent="-213995">
              <a:lnSpc>
                <a:spcPct val="120000"/>
              </a:lnSpc>
              <a:buFont typeface="Arial" panose="020B0604020202020204" pitchFamily="34" charset="0"/>
              <a:buChar char="•"/>
              <a:defRPr sz="105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9144000" cy="690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513500" y="6423435"/>
            <a:ext cx="1436744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52825" y="6386257"/>
            <a:ext cx="943066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162567" y="863157"/>
            <a:ext cx="773896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8366562" y="6188075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238974" y="0"/>
            <a:ext cx="786551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204913" y="34431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38973" y="6188075"/>
            <a:ext cx="8133254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2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034181" y="-1612"/>
            <a:ext cx="12531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449206" y="6399999"/>
            <a:ext cx="1906960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78364" y="347339"/>
            <a:ext cx="1476917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024856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8366562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8366562" y="6188075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2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78364" y="347339"/>
            <a:ext cx="1476917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8366562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1350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155529" y="0"/>
            <a:ext cx="5652643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42256" y="0"/>
            <a:ext cx="5652643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5652643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495300" y="3829587"/>
            <a:ext cx="4867037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472814" y="2616692"/>
            <a:ext cx="529196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27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491032" y="2352090"/>
            <a:ext cx="3865939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9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491729" y="4304189"/>
            <a:ext cx="304902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05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55838" y="318256"/>
            <a:ext cx="1424338" cy="628650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88171" y="-774608"/>
            <a:ext cx="5914118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188156" y="2196869"/>
            <a:ext cx="243237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503526" y="6083135"/>
            <a:ext cx="1906960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33388" y="24906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449206" y="6399999"/>
            <a:ext cx="1906960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78364" y="252089"/>
            <a:ext cx="1476917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7143" y="122428"/>
            <a:ext cx="419946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332185" y="821731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9109711" y="336478"/>
            <a:ext cx="3428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332185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78364" y="252089"/>
            <a:ext cx="1476917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9109711" y="336478"/>
            <a:ext cx="3428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7585551" y="210207"/>
            <a:ext cx="2091769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48590" y="302341"/>
            <a:ext cx="559799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449206" y="6399999"/>
            <a:ext cx="1906960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332185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711994" y="24906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08106" y="241566"/>
            <a:ext cx="1364456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7585551" y="210207"/>
            <a:ext cx="2091769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08106" y="241566"/>
            <a:ext cx="1364456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24856" y="863157"/>
            <a:ext cx="787667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8366562" y="6188075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238974" y="0"/>
            <a:ext cx="786551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204913" y="34431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38973" y="6188075"/>
            <a:ext cx="8133254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2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8366562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576286" y="214313"/>
            <a:ext cx="1398306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1" y="6269038"/>
            <a:ext cx="1363266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7638862" y="863157"/>
            <a:ext cx="12626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8366562" y="6188075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2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8366562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576286" y="214313"/>
            <a:ext cx="1398306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62397" y="24906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392056" y="6399999"/>
            <a:ext cx="1906960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8461934" y="252089"/>
            <a:ext cx="324743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332185" y="821731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332185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383702" y="273355"/>
            <a:ext cx="915798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8461934" y="252089"/>
            <a:ext cx="32474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8529778" y="1"/>
            <a:ext cx="61422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85345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8529778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957988" y="161103"/>
            <a:ext cx="5093768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9144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3857523" y="3786901"/>
            <a:ext cx="4677017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3835065" y="2558484"/>
            <a:ext cx="4677017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27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3852761" y="2329801"/>
            <a:ext cx="3865939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9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3857523" y="4198880"/>
            <a:ext cx="304902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05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33446" y="2359437"/>
            <a:ext cx="2141540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471709" y="-604401"/>
            <a:ext cx="968924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815947" y="-2969595"/>
            <a:ext cx="8132812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30461" y="-539696"/>
            <a:ext cx="9488117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9143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1" y="3019587"/>
            <a:ext cx="9143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261063" y="5021332"/>
            <a:ext cx="2522129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9143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386954" y="3758091"/>
            <a:ext cx="8370093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3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047490" y="5540739"/>
            <a:ext cx="304902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05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581392" y="5295418"/>
            <a:ext cx="59812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899650" y="944838"/>
            <a:ext cx="3383156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13133" y="6088688"/>
            <a:ext cx="1617390" cy="478790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05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05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05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05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7562609" y="6315185"/>
            <a:ext cx="1324400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3331564" y="3759199"/>
            <a:ext cx="2480873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3331564" y="1015093"/>
            <a:ext cx="2480873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4505452" y="3832178"/>
            <a:ext cx="133097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31062" y="1401223"/>
            <a:ext cx="1692231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3227967" y="0"/>
            <a:ext cx="591603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5339" y="479393"/>
            <a:ext cx="1652294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529520" y="5927166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6508631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3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52675" y="501046"/>
            <a:ext cx="1652294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5537144" y="5927166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3576608" y="7452"/>
            <a:ext cx="5567392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9144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29520" y="5927166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5339" y="479393"/>
            <a:ext cx="1652294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6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tags" Target="../tags/tag22.xml"/><Relationship Id="rId16" Type="http://schemas.openxmlformats.org/officeDocument/2006/relationships/image" Target="../media/image46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notesSlide" Target="../notesSlides/notesSlide41.xml"/><Relationship Id="rId5" Type="http://schemas.openxmlformats.org/officeDocument/2006/relationships/tags" Target="../tags/tag25.xml"/><Relationship Id="rId15" Type="http://schemas.openxmlformats.org/officeDocument/2006/relationships/image" Target="../media/image45.jpeg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49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548130" y="1450340"/>
            <a:ext cx="6681470" cy="3218180"/>
          </a:xfrm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标识符和关键字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基本数据类型、变量、常量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运算符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表达式的类型转换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流程控制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方法</a:t>
            </a:r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205230" y="160655"/>
            <a:ext cx="6482715" cy="663575"/>
          </a:xfrm>
        </p:spPr>
        <p:txBody>
          <a:bodyPr>
            <a:noAutofit/>
          </a:bodyPr>
          <a:lstStyle/>
          <a:p>
            <a:pPr algn="ctr"/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第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章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语言基础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基本数据类型与变量、常量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-200025" y="4156075"/>
            <a:ext cx="1676400" cy="7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数据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类型</a:t>
            </a:r>
          </a:p>
        </p:txBody>
      </p:sp>
      <p:sp>
        <p:nvSpPr>
          <p:cNvPr id="5" name="AutoShape 5"/>
          <p:cNvSpPr/>
          <p:nvPr/>
        </p:nvSpPr>
        <p:spPr bwMode="auto">
          <a:xfrm>
            <a:off x="1042988" y="2702560"/>
            <a:ext cx="179387" cy="2286000"/>
          </a:xfrm>
          <a:prstGeom prst="leftBrace">
            <a:avLst>
              <a:gd name="adj1" fmla="val 238939"/>
              <a:gd name="adj2" fmla="val 50000"/>
            </a:avLst>
          </a:prstGeom>
          <a:noFill/>
          <a:ln w="25400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zh-CN" altLang="zh-CN" sz="2400" i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57288" y="2397760"/>
            <a:ext cx="2438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基本数据类型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47763" y="4759960"/>
            <a:ext cx="236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引用数据类型</a:t>
            </a:r>
          </a:p>
        </p:txBody>
      </p:sp>
      <p:sp>
        <p:nvSpPr>
          <p:cNvPr id="8" name="AutoShape 8"/>
          <p:cNvSpPr/>
          <p:nvPr/>
        </p:nvSpPr>
        <p:spPr bwMode="auto">
          <a:xfrm>
            <a:off x="3205163" y="1483360"/>
            <a:ext cx="179387" cy="2362200"/>
          </a:xfrm>
          <a:prstGeom prst="leftBrace">
            <a:avLst>
              <a:gd name="adj1" fmla="val 246903"/>
              <a:gd name="adj2" fmla="val 50000"/>
            </a:avLst>
          </a:prstGeom>
          <a:noFill/>
          <a:ln w="25400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zh-CN" altLang="zh-CN" sz="2400" i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9"/>
          <p:cNvSpPr/>
          <p:nvPr/>
        </p:nvSpPr>
        <p:spPr bwMode="auto">
          <a:xfrm>
            <a:off x="3205163" y="4226560"/>
            <a:ext cx="179387" cy="1676400"/>
          </a:xfrm>
          <a:prstGeom prst="leftBrace">
            <a:avLst>
              <a:gd name="adj1" fmla="val 175222"/>
              <a:gd name="adj2" fmla="val 50000"/>
            </a:avLst>
          </a:prstGeom>
          <a:noFill/>
          <a:ln w="25400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zh-CN" altLang="zh-CN" sz="2400" i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379788" y="4074160"/>
            <a:ext cx="22002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类：</a:t>
            </a:r>
            <a:r>
              <a:rPr kumimoji="0" lang="en-US" altLang="zh-CN" sz="2400" i="1">
                <a:solidFill>
                  <a:schemeClr val="tx2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379788" y="3464560"/>
            <a:ext cx="3505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布尔类型：</a:t>
            </a:r>
            <a:r>
              <a:rPr kumimoji="0" lang="en-US" altLang="zh-CN" sz="2400" i="1">
                <a:solidFill>
                  <a:schemeClr val="tx2"/>
                </a:solidFill>
                <a:latin typeface="Arial" panose="020B0604020202020204" pitchFamily="34" charset="0"/>
              </a:rPr>
              <a:t>boolean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379788" y="4726623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400" i="1" dirty="0">
                <a:solidFill>
                  <a:schemeClr val="tx2"/>
                </a:solidFill>
                <a:latin typeface="Arial" panose="020B0604020202020204" pitchFamily="34" charset="0"/>
              </a:rPr>
              <a:t>数组： </a:t>
            </a:r>
            <a:r>
              <a:rPr kumimoji="0" lang="en-US" altLang="zh-CN" sz="2400" i="1" dirty="0">
                <a:solidFill>
                  <a:schemeClr val="tx2"/>
                </a:solidFill>
                <a:latin typeface="Arial" panose="020B0604020202020204" pitchFamily="34" charset="0"/>
              </a:rPr>
              <a:t>[ ]</a:t>
            </a:r>
            <a:endParaRPr kumimoji="0" lang="zh-CN" altLang="en-US" sz="2400" i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389313" y="5447348"/>
            <a:ext cx="3733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接口：</a:t>
            </a:r>
            <a:r>
              <a:rPr kumimoji="0" lang="en-US" altLang="zh-CN" sz="2400" i="1">
                <a:solidFill>
                  <a:schemeClr val="tx2"/>
                </a:solidFill>
                <a:latin typeface="Arial" panose="020B0604020202020204" pitchFamily="34" charset="0"/>
              </a:rPr>
              <a:t>interface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3379788" y="2778760"/>
            <a:ext cx="3048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字符类型：</a:t>
            </a:r>
            <a:r>
              <a:rPr kumimoji="0" lang="en-US" altLang="zh-CN" sz="2400" i="1">
                <a:solidFill>
                  <a:schemeClr val="tx2"/>
                </a:solidFill>
                <a:latin typeface="Arial" panose="020B0604020202020204" pitchFamily="34" charset="0"/>
              </a:rPr>
              <a:t>char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379788" y="1254760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数值类型</a:t>
            </a:r>
          </a:p>
        </p:txBody>
      </p:sp>
      <p:sp>
        <p:nvSpPr>
          <p:cNvPr id="16" name="AutoShape 16"/>
          <p:cNvSpPr/>
          <p:nvPr/>
        </p:nvSpPr>
        <p:spPr bwMode="auto">
          <a:xfrm>
            <a:off x="4827588" y="949960"/>
            <a:ext cx="179387" cy="1219200"/>
          </a:xfrm>
          <a:prstGeom prst="leftBrace">
            <a:avLst>
              <a:gd name="adj1" fmla="val 127434"/>
              <a:gd name="adj2" fmla="val 50000"/>
            </a:avLst>
          </a:prstGeom>
          <a:noFill/>
          <a:ln w="25400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0" lang="zh-CN" altLang="zh-CN" sz="3200" i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5006975" y="1772920"/>
            <a:ext cx="3886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浮点数类型：</a:t>
            </a:r>
            <a:r>
              <a:rPr kumimoji="0" lang="en-US" altLang="zh-CN" sz="2400" i="1">
                <a:solidFill>
                  <a:schemeClr val="tx2"/>
                </a:solidFill>
                <a:latin typeface="Arial" panose="020B0604020202020204" pitchFamily="34" charset="0"/>
              </a:rPr>
              <a:t>float</a:t>
            </a: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，</a:t>
            </a:r>
            <a:r>
              <a:rPr kumimoji="0" lang="en-US" altLang="zh-CN" sz="2400" i="1">
                <a:solidFill>
                  <a:schemeClr val="tx2"/>
                </a:solidFill>
                <a:latin typeface="Arial" panose="020B0604020202020204" pitchFamily="34" charset="0"/>
              </a:rPr>
              <a:t>double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5005388" y="992823"/>
            <a:ext cx="3887787" cy="57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40000"/>
              </a:lnSpc>
              <a:spcBef>
                <a:spcPct val="50000"/>
              </a:spcBef>
            </a:pP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整数类型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kumimoji="0" lang="en-US" altLang="zh-CN" sz="2400" i="1">
                <a:solidFill>
                  <a:schemeClr val="tx2"/>
                </a:solidFill>
                <a:latin typeface="Arial" panose="020B0604020202020204" pitchFamily="34" charset="0"/>
              </a:rPr>
              <a:t>byte</a:t>
            </a: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，</a:t>
            </a:r>
            <a:r>
              <a:rPr kumimoji="0" lang="en-US" altLang="zh-CN" sz="2400" i="1">
                <a:solidFill>
                  <a:schemeClr val="tx2"/>
                </a:solidFill>
                <a:latin typeface="Arial" panose="020B0604020202020204" pitchFamily="34" charset="0"/>
              </a:rPr>
              <a:t>short</a:t>
            </a: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，</a:t>
            </a:r>
            <a:r>
              <a:rPr kumimoji="0" lang="en-US" altLang="zh-CN" sz="2400" i="1">
                <a:solidFill>
                  <a:schemeClr val="tx2"/>
                </a:solidFill>
                <a:latin typeface="Arial" panose="020B0604020202020204" pitchFamily="34" charset="0"/>
              </a:rPr>
              <a:t>int</a:t>
            </a:r>
            <a:r>
              <a:rPr kumimoji="0" lang="zh-CN" altLang="en-US" sz="2400" i="1">
                <a:solidFill>
                  <a:schemeClr val="tx2"/>
                </a:solidFill>
                <a:latin typeface="Arial" panose="020B0604020202020204" pitchFamily="34" charset="0"/>
              </a:rPr>
              <a:t>，</a:t>
            </a:r>
            <a:r>
              <a:rPr kumimoji="0" lang="en-US" altLang="zh-CN" sz="2400" i="1">
                <a:solidFill>
                  <a:schemeClr val="tx2"/>
                </a:solidFill>
                <a:latin typeface="Arial" panose="020B0604020202020204" pitchFamily="34" charset="0"/>
              </a:rPr>
              <a:t>long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基本数据类型与变量、常量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361315" y="1844675"/>
          <a:ext cx="8420735" cy="423037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9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73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469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数据类型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关键字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在内存中占用</a:t>
                      </a:r>
                      <a:endParaRPr lang="en-US" altLang="zh-CN" sz="1600" dirty="0">
                        <a:effectLst/>
                      </a:endParaRPr>
                    </a:p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的位数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取值范围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成员默认值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字节型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byte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-128~127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(byte)0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短整型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short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-32768~32767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(short)0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整型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-2</a:t>
                      </a:r>
                      <a:r>
                        <a:rPr lang="en-US" sz="1600" baseline="30000" dirty="0">
                          <a:effectLst/>
                        </a:rPr>
                        <a:t>31</a:t>
                      </a:r>
                      <a:r>
                        <a:rPr lang="en-US" sz="1600" dirty="0">
                          <a:effectLst/>
                        </a:rPr>
                        <a:t>~2</a:t>
                      </a:r>
                      <a:r>
                        <a:rPr lang="en-US" sz="1600" baseline="30000" dirty="0">
                          <a:effectLst/>
                        </a:rPr>
                        <a:t>31</a:t>
                      </a:r>
                      <a:r>
                        <a:rPr lang="en-US" sz="1600" dirty="0">
                          <a:effectLst/>
                        </a:rPr>
                        <a:t>-1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长整型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long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-2</a:t>
                      </a:r>
                      <a:r>
                        <a:rPr lang="en-US" sz="1600" baseline="30000" dirty="0">
                          <a:effectLst/>
                        </a:rPr>
                        <a:t>63</a:t>
                      </a:r>
                      <a:r>
                        <a:rPr lang="en-US" sz="1600" dirty="0">
                          <a:effectLst/>
                        </a:rPr>
                        <a:t>~2</a:t>
                      </a:r>
                      <a:r>
                        <a:rPr lang="en-US" sz="1600" baseline="30000" dirty="0">
                          <a:effectLst/>
                        </a:rPr>
                        <a:t>63</a:t>
                      </a:r>
                      <a:r>
                        <a:rPr lang="en-US" sz="1600" dirty="0">
                          <a:effectLst/>
                        </a:rPr>
                        <a:t>-1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0L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字符型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char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0~65535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‘\u0000’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单精度浮点型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float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r>
                        <a:rPr lang="zh-CN" sz="1600">
                          <a:effectLst/>
                        </a:rPr>
                        <a:t>位符号</a:t>
                      </a:r>
                      <a:r>
                        <a:rPr lang="en-US" sz="1600">
                          <a:effectLst/>
                        </a:rPr>
                        <a:t>,8</a:t>
                      </a:r>
                      <a:r>
                        <a:rPr lang="zh-CN" sz="1600">
                          <a:effectLst/>
                        </a:rPr>
                        <a:t>位指数</a:t>
                      </a:r>
                      <a:r>
                        <a:rPr lang="en-US" sz="1600">
                          <a:effectLst/>
                        </a:rPr>
                        <a:t>,23</a:t>
                      </a:r>
                      <a:r>
                        <a:rPr lang="zh-CN" sz="1600">
                          <a:effectLst/>
                        </a:rPr>
                        <a:t>位尾数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0.0F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双精度浮点型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double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r>
                        <a:rPr lang="zh-CN" sz="1600">
                          <a:effectLst/>
                        </a:rPr>
                        <a:t>位符号</a:t>
                      </a:r>
                      <a:r>
                        <a:rPr lang="en-US" sz="1600">
                          <a:effectLst/>
                        </a:rPr>
                        <a:t>,11</a:t>
                      </a:r>
                      <a:r>
                        <a:rPr lang="zh-CN" sz="1600">
                          <a:effectLst/>
                        </a:rPr>
                        <a:t>位指数</a:t>
                      </a:r>
                      <a:r>
                        <a:rPr lang="en-US" sz="1600">
                          <a:effectLst/>
                        </a:rPr>
                        <a:t>,52</a:t>
                      </a:r>
                      <a:r>
                        <a:rPr lang="zh-CN" sz="1600">
                          <a:effectLst/>
                        </a:rPr>
                        <a:t>位尾数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0.0D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布尔型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boolean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true</a:t>
                      </a:r>
                      <a:r>
                        <a:rPr lang="zh-CN" sz="1600">
                          <a:effectLst/>
                        </a:rPr>
                        <a:t>，</a:t>
                      </a:r>
                      <a:r>
                        <a:rPr lang="en-US" sz="1600">
                          <a:effectLst/>
                        </a:rPr>
                        <a:t>false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false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18000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2730" y="925195"/>
            <a:ext cx="8711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要确定每种基本类型所占存储空间的大小，他们的大小并不像其他语言那样随机器硬件架构的变化而变化。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2.2.1  Java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中的整数类型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66177"/>
            <a:ext cx="8229600" cy="4525645"/>
          </a:xfrm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整型常量按照所占用的内存大小分类</a:t>
            </a:r>
          </a:p>
          <a:p>
            <a:pPr lvl="1"/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整型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(int)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常量：占用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32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位。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  如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123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-34 </a:t>
            </a:r>
          </a:p>
          <a:p>
            <a:pPr lvl="1"/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长整型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(long)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常量：占用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64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位，长整型常量的尾部有一个大写的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L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或小写的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l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  如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-386L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017777l</a:t>
            </a:r>
          </a:p>
          <a:p>
            <a:pPr lvl="1"/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说明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  <a:r>
              <a:rPr lang="en-US" altLang="zh-CN" sz="2800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中的整型常量默认为</a:t>
            </a:r>
            <a:r>
              <a:rPr lang="en-US" altLang="zh-CN" sz="2800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int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，表示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long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型整数后面加后缀。</a:t>
            </a:r>
          </a:p>
          <a:p>
            <a:pPr marL="342900" lvl="1" indent="0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byte a=200;(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报错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)</a:t>
            </a:r>
          </a:p>
          <a:p>
            <a:pPr marL="342900" lvl="1" indent="0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Long b=2500000000(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报错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)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修改为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2500000000L</a:t>
            </a:r>
          </a:p>
        </p:txBody>
      </p:sp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675E8467-1863-41C1-8CF4-8CD03CE1C2E0}"/>
              </a:ext>
            </a:extLst>
          </p:cNvPr>
          <p:cNvSpPr/>
          <p:nvPr/>
        </p:nvSpPr>
        <p:spPr>
          <a:xfrm>
            <a:off x="4211960" y="4437112"/>
            <a:ext cx="3816424" cy="47815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Byte</a:t>
            </a:r>
            <a:r>
              <a:rPr lang="zh-CN" altLang="en-US" dirty="0"/>
              <a:t>为字节型，取值范围</a:t>
            </a:r>
            <a:r>
              <a:rPr lang="en-US" altLang="zh-CN" dirty="0"/>
              <a:t>-128-127</a:t>
            </a:r>
            <a:endParaRPr lang="zh-CN" altLang="en-US" dirty="0"/>
          </a:p>
        </p:txBody>
      </p:sp>
      <p:sp>
        <p:nvSpPr>
          <p:cNvPr id="3" name="标注: 线形 2">
            <a:extLst>
              <a:ext uri="{FF2B5EF4-FFF2-40B4-BE49-F238E27FC236}">
                <a16:creationId xmlns:a16="http://schemas.microsoft.com/office/drawing/2014/main" id="{F1E68ABD-8128-42C7-B665-9221BA30EC2D}"/>
              </a:ext>
            </a:extLst>
          </p:cNvPr>
          <p:cNvSpPr/>
          <p:nvPr/>
        </p:nvSpPr>
        <p:spPr>
          <a:xfrm>
            <a:off x="3275856" y="5517232"/>
            <a:ext cx="5410944" cy="517307"/>
          </a:xfrm>
          <a:prstGeom prst="borderCallout1">
            <a:avLst>
              <a:gd name="adj1" fmla="val -13388"/>
              <a:gd name="adj2" fmla="val 3189"/>
              <a:gd name="adj3" fmla="val -48192"/>
              <a:gd name="adj4" fmla="val -2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超出了</a:t>
            </a:r>
            <a:r>
              <a:rPr lang="en-US" altLang="zh-CN" dirty="0"/>
              <a:t>int</a:t>
            </a:r>
            <a:r>
              <a:rPr lang="zh-CN" altLang="en-US" dirty="0"/>
              <a:t>范围，但会被默认为</a:t>
            </a:r>
            <a:r>
              <a:rPr lang="en-US" altLang="zh-CN" dirty="0"/>
              <a:t>int</a:t>
            </a:r>
            <a:r>
              <a:rPr lang="zh-CN" altLang="en-US" dirty="0"/>
              <a:t>，因此要在数字后加后缀</a:t>
            </a:r>
            <a:r>
              <a:rPr lang="en-US" altLang="zh-CN" dirty="0"/>
              <a:t>L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2.2.2  Java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中的字符类型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83845" y="1481455"/>
            <a:ext cx="8383905" cy="452564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中的字符采用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Unicode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字符集的编码方案，是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16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位的无符号整数，其前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128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个字符编码与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ASCII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码兼容。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2.2.2  Java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中的字符类型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605" y="1052830"/>
            <a:ext cx="8534400" cy="37877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字符常量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：用一对单引号括起的单个字符。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可见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字符：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a'</a:t>
            </a:r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'Z'</a:t>
            </a:r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'8'</a:t>
            </a:r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'#'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转义字符</a:t>
            </a:r>
          </a:p>
          <a:p>
            <a:pPr lvl="2"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'\n'</a:t>
            </a:r>
          </a:p>
          <a:p>
            <a:pPr lvl="2"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'\t'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'\</a:t>
            </a:r>
            <a:r>
              <a:rPr lang="en-US" altLang="zh-CN" sz="2800" dirty="0" err="1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ddd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:  8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八进制表示一个字符</a:t>
            </a:r>
          </a:p>
          <a:p>
            <a:pPr lvl="2"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'\</a:t>
            </a:r>
            <a:r>
              <a:rPr lang="en-US" altLang="zh-CN" sz="2800" dirty="0" err="1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uxxxx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进制无符号整数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，表示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Unicode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码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endParaRPr lang="en-US" altLang="zh-CN" sz="2800" b="1" dirty="0">
              <a:solidFill>
                <a:srgbClr val="FF0066"/>
              </a:solidFill>
              <a:latin typeface="Arial Unicode MS" panose="020B0604020202020204" pitchFamily="34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如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: '\101'   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进制表示一个字符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'A'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'\u0041' 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用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Unicode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码表示一个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'A'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2.2.2  Java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中的字符类型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pic>
        <p:nvPicPr>
          <p:cNvPr id="124252" name="Picture 3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" y="1052830"/>
            <a:ext cx="8142605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2.2.2  Java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中的字符类型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5015" y="1052830"/>
            <a:ext cx="8153400" cy="367474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字符串常量是用双引号括起的一串字符（可以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0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个）。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例子：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″Hello″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″My \</a:t>
            </a:r>
            <a:r>
              <a:rPr lang="en-US" altLang="zh-CN" sz="2800" dirty="0" err="1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nJava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″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″How old are you? 1234″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″ ″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″″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″My″ + ″name″</a:t>
            </a:r>
            <a:endParaRPr lang="zh-CN" altLang="en-US" sz="2800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67790" y="5085442"/>
            <a:ext cx="4667250" cy="5219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字符串常量是</a:t>
            </a:r>
            <a:r>
              <a:rPr lang="en-US" altLang="zh-CN" sz="2800" dirty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String</a:t>
            </a:r>
            <a:r>
              <a:rPr lang="zh-CN" altLang="en-US" sz="2800" dirty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类的对象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26882"/>
            <a:ext cx="1697031" cy="131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279619"/>
            <a:ext cx="8229600" cy="452564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浮点型常量：表示可以含有小数部分的数值常量。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根据占用内存长度的不同分类</a:t>
            </a:r>
          </a:p>
          <a:p>
            <a:pPr lvl="1">
              <a:lnSpc>
                <a:spcPct val="90000"/>
              </a:lnSpc>
            </a:pPr>
            <a:r>
              <a:rPr lang="zh-CN" altLang="en-US" sz="2800" b="1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单精度浮点常量</a:t>
            </a:r>
            <a:r>
              <a:rPr lang="en-US" altLang="zh-CN" sz="2800" b="1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float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占用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位内存，用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表示。</a:t>
            </a:r>
            <a:r>
              <a:rPr lang="zh-CN" altLang="en-US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如：</a:t>
            </a:r>
            <a:r>
              <a:rPr lang="en-US" altLang="zh-CN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19.4F</a:t>
            </a:r>
            <a:r>
              <a:rPr lang="zh-CN" altLang="en-US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3.0513E3</a:t>
            </a:r>
            <a:r>
              <a:rPr lang="zh-CN" altLang="en-US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8701.52f</a:t>
            </a:r>
            <a:endParaRPr lang="en-US" altLang="zh-CN" sz="2800" b="1" dirty="0">
              <a:solidFill>
                <a:srgbClr val="FF0066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800" b="1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双精度浮点常量</a:t>
            </a:r>
            <a:r>
              <a:rPr lang="en-US" altLang="zh-CN" sz="2800" b="1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double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：占用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64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位内存，用带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D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或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d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或不加后缀的数值表示，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如：</a:t>
            </a:r>
            <a:r>
              <a:rPr lang="en-US" altLang="zh-CN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2.433E-5D</a:t>
            </a:r>
            <a:r>
              <a:rPr lang="zh-CN" altLang="en-US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700041.273d</a:t>
            </a:r>
            <a:r>
              <a:rPr lang="zh-CN" altLang="en-US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3.1415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</a:p>
          <a:p>
            <a:pPr lvl="1">
              <a:lnSpc>
                <a:spcPct val="90000"/>
              </a:lnSpc>
            </a:pP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2.2.3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浮点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类型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835" y="1052830"/>
            <a:ext cx="9058910" cy="50927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zh-CN" altLang="en-US" sz="2800" dirty="0">
              <a:solidFill>
                <a:srgbClr val="FF0066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说明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在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中的实数型常量默认为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double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，所以写单精度的实数时要在数字后面写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f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，如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3.14f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float a=3.4;(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报错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)float a=3.4f;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 algn="l">
              <a:lnSpc>
                <a:spcPct val="90000"/>
              </a:lnSpc>
              <a:buClrTx/>
              <a:buSzTx/>
            </a:pPr>
            <a:r>
              <a:rPr lang="zh-CN" altLang="en-US" sz="28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浮点型可能会有精度丢失，运算不够精确，</a:t>
            </a:r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不能对其进行精确的==运算</a:t>
            </a:r>
            <a:endParaRPr lang="zh-CN" altLang="en-US" sz="28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  <a:sym typeface="+mn-ea"/>
            </a:endParaRPr>
          </a:p>
          <a:p>
            <a:pPr lvl="1" algn="l">
              <a:lnSpc>
                <a:spcPct val="90000"/>
              </a:lnSpc>
              <a:buClrTx/>
              <a:buSzTx/>
            </a:pPr>
            <a:endParaRPr lang="zh-CN" altLang="en-US" sz="2800" dirty="0">
              <a:solidFill>
                <a:srgbClr val="FF0000"/>
              </a:solidFill>
              <a:latin typeface="Arial Unicode MS" panose="020B0604020202020204" pitchFamily="34" charset="-122"/>
              <a:ea typeface="宋体" panose="02010600030101010101" pitchFamily="2" charset="-122"/>
              <a:sym typeface="+mn-ea"/>
            </a:endParaRPr>
          </a:p>
          <a:p>
            <a:pPr lvl="1" algn="l">
              <a:lnSpc>
                <a:spcPct val="90000"/>
              </a:lnSpc>
              <a:buClrTx/>
              <a:buSzTx/>
            </a:pPr>
            <a:r>
              <a:rPr lang="zh-CN" altLang="en-US" sz="28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采用</a:t>
            </a:r>
            <a:r>
              <a:rPr lang="en-US" altLang="zh-CN" sz="28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BigDecimal</a:t>
            </a:r>
            <a:r>
              <a:rPr lang="zh-CN" altLang="en-US" sz="28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类进行精确运算，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Java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提供了两个用于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高精度计算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的类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: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BigInteger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and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BigDecimal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必须以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方法调用方式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取代运算符方式来实现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algn="l">
              <a:lnSpc>
                <a:spcPct val="90000"/>
              </a:lnSpc>
              <a:buClrTx/>
              <a:buSzTx/>
            </a:pPr>
            <a:endParaRPr lang="zh-CN" altLang="en-US" sz="28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342900" lvl="1" indent="0">
              <a:lnSpc>
                <a:spcPct val="90000"/>
              </a:lnSpc>
              <a:buNone/>
            </a:pP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342900" lvl="1" indent="0">
              <a:lnSpc>
                <a:spcPct val="90000"/>
              </a:lnSpc>
              <a:buNone/>
            </a:pP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2.2.3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浮点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类型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81455"/>
            <a:ext cx="8858885" cy="452564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布尔常量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:true(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真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false(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假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</a:p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在流控制中经常用到布尔常量。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CC33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   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if (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条件） 动作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   else       </a:t>
            </a: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动作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2</a:t>
            </a:r>
          </a:p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不允许数值类型和布尔类型之间进行转换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800" dirty="0" err="1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a=3;</a:t>
            </a:r>
            <a:endParaRPr lang="zh-CN" altLang="zh-CN" sz="2800" dirty="0">
              <a:solidFill>
                <a:srgbClr val="FF0066"/>
              </a:solidFill>
              <a:latin typeface="Arial Unicode MS" panose="020B0604020202020204" pitchFamily="34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if ( 0&lt;a&lt;1 ) </a:t>
            </a:r>
            <a:r>
              <a:rPr lang="zh-CN" altLang="zh-CN" sz="2800" dirty="0">
                <a:solidFill>
                  <a:srgbClr val="FF0066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2.2.4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布尔类型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标识符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: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程序员声明的单词，命名程序中的一些实体。如类名、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对象名、方法名、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变量名等。</a:t>
            </a:r>
          </a:p>
          <a:p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标识符命名规则</a:t>
            </a:r>
            <a:endParaRPr lang="en-US" altLang="zh-CN" sz="2800" dirty="0">
              <a:solidFill>
                <a:schemeClr val="folHlink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以字母、下划线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(_)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或美元符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$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开始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可以由大写字母、小写字母、下划线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(_)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、数字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0~9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组成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不能是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的关键字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大写字母和小写字母代表不同的标识符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标识符的长度是任意的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不要使用系统预定义的符号，以免引起混淆</a:t>
            </a:r>
          </a:p>
          <a:p>
            <a:pPr lvl="1"/>
            <a:endParaRPr lang="zh-CN" altLang="en-US" sz="2800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zh-CN" altLang="en-US" sz="2800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2.1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标识符和关键字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036955"/>
            <a:ext cx="8942705" cy="4970145"/>
          </a:xfrm>
        </p:spPr>
        <p:txBody>
          <a:bodyPr/>
          <a:lstStyle/>
          <a:p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中必须用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final</a:t>
            </a:r>
            <a:r>
              <a:rPr lang="zh-CN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关键字声明符号常量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final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关键字表示这个变量只能被赋值一次，一旦赋值后就不能够再更改。</a:t>
            </a:r>
          </a:p>
          <a:p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声明格式</a:t>
            </a:r>
          </a:p>
          <a:p>
            <a:pPr lvl="1"/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final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数据类型 常量名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=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缺省值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;</a:t>
            </a:r>
            <a:endParaRPr lang="zh-CN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914400" lvl="2" indent="0">
              <a:lnSpc>
                <a:spcPct val="900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final </a:t>
            </a:r>
            <a:r>
              <a:rPr lang="en-US" altLang="zh-CN" sz="2800" dirty="0" err="1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STUDENT_NUM = 10;</a:t>
            </a:r>
            <a:endParaRPr lang="zh-CN" altLang="zh-CN" sz="2800" dirty="0">
              <a:solidFill>
                <a:srgbClr val="FF0000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习惯上，符号常量名采用全部大写，词与词之间用下划线分隔。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2.2.5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符号常量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4935" y="981075"/>
            <a:ext cx="8914130" cy="4525645"/>
          </a:xfrm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变量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: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在程序的运行过程中数值可变的数据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,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用来记录运算中间结果或保存数据。</a:t>
            </a:r>
          </a:p>
          <a:p>
            <a:pPr algn="just"/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变量的声明</a:t>
            </a: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变量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539750" y="2708910"/>
            <a:ext cx="7622232" cy="5219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0" dirty="0">
                <a:latin typeface="宋体" panose="02010600030101010101" pitchFamily="2" charset="-122"/>
              </a:rPr>
              <a:t>数据类型  变量名</a:t>
            </a:r>
            <a:r>
              <a:rPr lang="en-US" altLang="zh-CN" sz="2800" b="0" dirty="0">
                <a:latin typeface="宋体" panose="02010600030101010101" pitchFamily="2" charset="-122"/>
              </a:rPr>
              <a:t>1</a:t>
            </a:r>
            <a:r>
              <a:rPr lang="zh-CN" altLang="en-US" sz="2800" b="0" dirty="0">
                <a:latin typeface="宋体" panose="02010600030101010101" pitchFamily="2" charset="-122"/>
              </a:rPr>
              <a:t>，变量名</a:t>
            </a:r>
            <a:r>
              <a:rPr lang="en-US" altLang="zh-CN" sz="2800" b="0" dirty="0">
                <a:latin typeface="宋体" panose="02010600030101010101" pitchFamily="2" charset="-122"/>
              </a:rPr>
              <a:t>2</a:t>
            </a:r>
            <a:r>
              <a:rPr lang="zh-CN" altLang="en-US" sz="2800" b="0" dirty="0">
                <a:latin typeface="宋体" panose="02010600030101010101" pitchFamily="2" charset="-122"/>
              </a:rPr>
              <a:t>，</a:t>
            </a:r>
            <a:r>
              <a:rPr lang="en-US" altLang="zh-CN" sz="2800" b="0" dirty="0">
                <a:latin typeface="Times New Roman" panose="02020603050405020304"/>
              </a:rPr>
              <a:t>…</a:t>
            </a:r>
            <a:r>
              <a:rPr lang="zh-CN" altLang="en-US" sz="2800" b="0" dirty="0">
                <a:latin typeface="宋体" panose="02010600030101010101" pitchFamily="2" charset="-122"/>
              </a:rPr>
              <a:t>变量</a:t>
            </a:r>
            <a:r>
              <a:rPr lang="en-US" altLang="zh-CN" sz="2800" b="0" dirty="0">
                <a:latin typeface="宋体" panose="02010600030101010101" pitchFamily="2" charset="-122"/>
              </a:rPr>
              <a:t>n</a:t>
            </a:r>
            <a:r>
              <a:rPr lang="zh-CN" altLang="en-US" sz="2800" b="0" dirty="0">
                <a:latin typeface="宋体" panose="02010600030101010101" pitchFamily="2" charset="-122"/>
              </a:rPr>
              <a:t>；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539750" y="3933825"/>
            <a:ext cx="2514600" cy="181483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0" dirty="0">
                <a:latin typeface="Book Antiqua" panose="02040602050305030304" pitchFamily="18" charset="0"/>
              </a:rPr>
              <a:t>例如：</a:t>
            </a:r>
          </a:p>
          <a:p>
            <a:pPr algn="just">
              <a:spcBef>
                <a:spcPct val="50000"/>
              </a:spcBef>
            </a:pPr>
            <a:r>
              <a:rPr lang="en-US" altLang="zh-CN" sz="2800" b="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b="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num,total</a:t>
            </a:r>
            <a:r>
              <a:rPr lang="en-US" altLang="zh-CN" sz="2800" b="0" dirty="0">
                <a:latin typeface="Book Antiqua" panose="0204060205030503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spcBef>
                <a:spcPct val="50000"/>
              </a:spcBef>
            </a:pPr>
            <a:r>
              <a:rPr lang="en-US" altLang="zh-CN" sz="2800" b="0" dirty="0">
                <a:latin typeface="Book Antiqua" panose="02040602050305030304" pitchFamily="18" charset="0"/>
                <a:cs typeface="Times New Roman" panose="02020603050405020304" pitchFamily="18" charset="0"/>
              </a:rPr>
              <a:t>double d;</a:t>
            </a:r>
            <a:endParaRPr lang="en-US" altLang="zh-CN" sz="2800" b="0" dirty="0">
              <a:latin typeface="Book Antiqua" panose="02040602050305030304" pitchFamily="18" charset="0"/>
            </a:endParaRPr>
          </a:p>
        </p:txBody>
      </p:sp>
      <p:sp>
        <p:nvSpPr>
          <p:cNvPr id="126991" name="AutoShape 15"/>
          <p:cNvSpPr>
            <a:spLocks noChangeArrowheads="1"/>
          </p:cNvSpPr>
          <p:nvPr/>
        </p:nvSpPr>
        <p:spPr bwMode="auto">
          <a:xfrm>
            <a:off x="3996055" y="4149090"/>
            <a:ext cx="4650105" cy="1128395"/>
          </a:xfrm>
          <a:prstGeom prst="wedgeEllipseCallout">
            <a:avLst>
              <a:gd name="adj1" fmla="val -94462"/>
              <a:gd name="adj2" fmla="val -15832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eaLnBrk="0" hangingPunct="0"/>
            <a:r>
              <a:rPr lang="en-US" altLang="zh-CN">
                <a:latin typeface="宋体" panose="02010600030101010101" pitchFamily="2" charset="-122"/>
              </a:rPr>
              <a:t>byte,short,int,long, float,double,char,boolean</a:t>
            </a:r>
          </a:p>
          <a:p>
            <a:pPr algn="ctr" eaLnBrk="0" hangingPunct="0"/>
            <a:r>
              <a:rPr lang="zh-CN" altLang="en-US">
                <a:latin typeface="宋体" panose="02010600030101010101" pitchFamily="2" charset="-122"/>
              </a:rPr>
              <a:t>引用类型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0" grpId="0" bldLvl="0" animBg="1"/>
      <p:bldP spid="126981" grpId="0" bldLvl="0" animBg="1"/>
      <p:bldP spid="12699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变量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71600"/>
            <a:ext cx="7924800" cy="762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800">
                <a:latin typeface="Arial Unicode MS" panose="020B0604020202020204" pitchFamily="34" charset="-122"/>
                <a:ea typeface="宋体" panose="02010600030101010101" pitchFamily="2" charset="-122"/>
              </a:rPr>
              <a:t>变量初始化</a:t>
            </a:r>
            <a:r>
              <a:rPr lang="en-US" altLang="zh-CN" sz="2800">
                <a:latin typeface="Arial Unicode MS" panose="020B0604020202020204" pitchFamily="34" charset="-122"/>
                <a:ea typeface="宋体" panose="02010600030101010101" pitchFamily="2" charset="-122"/>
              </a:rPr>
              <a:t>: </a:t>
            </a:r>
            <a:r>
              <a:rPr lang="zh-CN" altLang="en-US" sz="2800">
                <a:latin typeface="Arial Unicode MS" panose="020B0604020202020204" pitchFamily="34" charset="-122"/>
                <a:ea typeface="宋体" panose="02010600030101010101" pitchFamily="2" charset="-122"/>
              </a:rPr>
              <a:t>在变量声明时使用表达式初始化变量，也可以直接赋值。</a:t>
            </a:r>
            <a:endParaRPr lang="zh-CN" altLang="en-US" sz="2800">
              <a:latin typeface="Arial Unicode MS" panose="020B0604020202020204" pitchFamily="34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29028" name="Rectangle 4"/>
          <p:cNvSpPr>
            <a:spLocks noChangeArrowheads="1"/>
          </p:cNvSpPr>
          <p:nvPr/>
        </p:nvSpPr>
        <p:spPr bwMode="auto">
          <a:xfrm>
            <a:off x="663575" y="2427288"/>
            <a:ext cx="8229600" cy="28733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0" dirty="0">
                <a:latin typeface="Book Antiqua" panose="02040602050305030304" pitchFamily="18" charset="0"/>
              </a:rPr>
              <a:t>class </a:t>
            </a:r>
            <a:r>
              <a:rPr lang="en-US" altLang="zh-CN" b="0" dirty="0" err="1">
                <a:latin typeface="Book Antiqua" panose="02040602050305030304" pitchFamily="18" charset="0"/>
              </a:rPr>
              <a:t>DynInit</a:t>
            </a:r>
            <a:r>
              <a:rPr lang="en-US" altLang="zh-CN" b="0" dirty="0">
                <a:latin typeface="Book Antiqua" panose="02040602050305030304" pitchFamily="18" charset="0"/>
              </a:rPr>
              <a:t> {</a:t>
            </a:r>
            <a:endParaRPr lang="en-US" altLang="zh-CN" b="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0" dirty="0">
                <a:latin typeface="Book Antiqua" panose="02040602050305030304" pitchFamily="18" charset="0"/>
              </a:rPr>
              <a:t>    public static void main(String[]  </a:t>
            </a:r>
            <a:r>
              <a:rPr lang="en-US" altLang="zh-CN" b="0" dirty="0" err="1">
                <a:latin typeface="Book Antiqua" panose="02040602050305030304" pitchFamily="18" charset="0"/>
              </a:rPr>
              <a:t>args</a:t>
            </a:r>
            <a:r>
              <a:rPr lang="en-US" altLang="zh-CN" b="0" dirty="0">
                <a:latin typeface="Book Antiqua" panose="02040602050305030304" pitchFamily="18" charset="0"/>
              </a:rPr>
              <a:t>){</a:t>
            </a:r>
            <a:endParaRPr lang="en-US" altLang="zh-CN" b="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0" dirty="0">
                <a:latin typeface="Book Antiqua" panose="02040602050305030304" pitchFamily="18" charset="0"/>
              </a:rPr>
              <a:t>        double  a = 3.0, b = 4.0;</a:t>
            </a:r>
            <a:endParaRPr lang="en-US" altLang="zh-CN" b="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0" dirty="0">
                <a:latin typeface="Book Antiqua" panose="02040602050305030304" pitchFamily="18" charset="0"/>
              </a:rPr>
              <a:t>        double  c = </a:t>
            </a:r>
            <a:r>
              <a:rPr lang="en-US" altLang="zh-CN" b="0" dirty="0" err="1">
                <a:latin typeface="Book Antiqua" panose="02040602050305030304" pitchFamily="18" charset="0"/>
              </a:rPr>
              <a:t>Math.sqrt</a:t>
            </a:r>
            <a:r>
              <a:rPr lang="en-US" altLang="zh-CN" b="0" dirty="0">
                <a:latin typeface="Book Antiqua" panose="02040602050305030304" pitchFamily="18" charset="0"/>
              </a:rPr>
              <a:t>(a * a + b * b);</a:t>
            </a:r>
            <a:endParaRPr lang="en-US" altLang="zh-CN" b="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0" dirty="0">
                <a:latin typeface="Book Antiqua" panose="02040602050305030304" pitchFamily="18" charset="0"/>
              </a:rPr>
              <a:t>        </a:t>
            </a:r>
            <a:r>
              <a:rPr lang="en-US" altLang="zh-CN" b="0" dirty="0" err="1">
                <a:latin typeface="Book Antiqua" panose="02040602050305030304" pitchFamily="18" charset="0"/>
              </a:rPr>
              <a:t>System.out.println</a:t>
            </a:r>
            <a:r>
              <a:rPr lang="en-US" altLang="zh-CN" b="0" dirty="0">
                <a:latin typeface="Book Antiqua" panose="02040602050305030304" pitchFamily="18" charset="0"/>
              </a:rPr>
              <a:t>("Hypotenuse is</a:t>
            </a:r>
            <a:r>
              <a:rPr lang="zh-CN" altLang="en-US" b="0" dirty="0">
                <a:latin typeface="Book Antiqua" panose="02040602050305030304" pitchFamily="18" charset="0"/>
              </a:rPr>
              <a:t>：</a:t>
            </a:r>
            <a:r>
              <a:rPr lang="en-US" altLang="zh-CN" b="0" dirty="0">
                <a:latin typeface="Book Antiqua" panose="02040602050305030304" pitchFamily="18" charset="0"/>
              </a:rPr>
              <a:t>" + c);</a:t>
            </a:r>
            <a:endParaRPr lang="en-US" altLang="zh-CN" b="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0" dirty="0">
                <a:latin typeface="Book Antiqua" panose="02040602050305030304" pitchFamily="18" charset="0"/>
              </a:rPr>
              <a:t>    }</a:t>
            </a:r>
            <a:endParaRPr lang="en-US" altLang="zh-CN" b="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0" dirty="0">
                <a:latin typeface="Book Antiqua" panose="02040602050305030304" pitchFamily="18" charset="0"/>
              </a:rPr>
              <a:t>}</a:t>
            </a:r>
          </a:p>
        </p:txBody>
      </p:sp>
      <p:sp>
        <p:nvSpPr>
          <p:cNvPr id="129030" name="AutoShape 6"/>
          <p:cNvSpPr/>
          <p:nvPr/>
        </p:nvSpPr>
        <p:spPr bwMode="auto">
          <a:xfrm>
            <a:off x="5508625" y="4941888"/>
            <a:ext cx="2375743" cy="467692"/>
          </a:xfrm>
          <a:prstGeom prst="borderCallout2">
            <a:avLst>
              <a:gd name="adj1" fmla="val 28917"/>
              <a:gd name="adj2" fmla="val -4069"/>
              <a:gd name="adj3" fmla="val 28917"/>
              <a:gd name="adj4" fmla="val -4069"/>
              <a:gd name="adj5" fmla="val -216030"/>
              <a:gd name="adj6" fmla="val -1207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sz="2400" b="0">
                <a:latin typeface="宋体" panose="02010600030101010101" pitchFamily="2" charset="-122"/>
              </a:rPr>
              <a:t>表达式</a:t>
            </a:r>
            <a:r>
              <a:rPr lang="zh-CN" altLang="en-US" sz="2400" b="0">
                <a:latin typeface="宋体" panose="02010600030101010101" pitchFamily="2" charset="-122"/>
              </a:rPr>
              <a:t>初始化</a:t>
            </a:r>
            <a:endParaRPr lang="zh-CN" altLang="en-US" sz="20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8" grpId="0" animBg="1" autoUpdateAnimBg="0"/>
      <p:bldP spid="129030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4935" y="981075"/>
            <a:ext cx="8914130" cy="4525645"/>
          </a:xfrm>
        </p:spPr>
        <p:txBody>
          <a:bodyPr/>
          <a:lstStyle/>
          <a:p>
            <a:r>
              <a:rPr 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使用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Var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定义变量。</a:t>
            </a:r>
          </a:p>
          <a:p>
            <a:pPr algn="just"/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方式声明var会根据后面的值来推断变量的类型</a:t>
            </a: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变量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467360" y="2061210"/>
            <a:ext cx="7622232" cy="5219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sz="2800" b="0" dirty="0"/>
              <a:t>var 变量名 = 初始值；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535305" y="2781300"/>
            <a:ext cx="7581265" cy="47180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 b="0" dirty="0">
                <a:latin typeface="Book Antiqua" panose="02040602050305030304" pitchFamily="18" charset="0"/>
              </a:rPr>
              <a:t>var是Java10中新增的局部类型变量推断</a:t>
            </a:r>
          </a:p>
        </p:txBody>
      </p:sp>
      <p:sp>
        <p:nvSpPr>
          <p:cNvPr id="2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0065" y="3501390"/>
            <a:ext cx="7581265" cy="81407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 b="0" dirty="0">
                <a:latin typeface="Book Antiqua" panose="02040602050305030304" pitchFamily="18" charset="0"/>
              </a:rPr>
              <a:t>var根据初始化的值来推断变量的类型，</a:t>
            </a:r>
            <a:r>
              <a:rPr lang="zh-CN" altLang="en-US" sz="2400" dirty="0">
                <a:latin typeface="Book Antiqua" panose="02040602050305030304" pitchFamily="18" charset="0"/>
                <a:sym typeface="+mn-ea"/>
              </a:rPr>
              <a:t>必须要初始化，一但初始化，变量类型不可改变</a:t>
            </a:r>
            <a:endParaRPr lang="zh-CN" altLang="en-US" sz="2400" b="0" dirty="0">
              <a:latin typeface="Book Antiqua" panose="02040602050305030304" pitchFamily="18" charset="0"/>
              <a:sym typeface="+mn-ea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0865" y="4437380"/>
            <a:ext cx="7477760" cy="59753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 b="0" dirty="0">
                <a:latin typeface="Book Antiqua" panose="02040602050305030304" pitchFamily="18" charset="0"/>
              </a:rPr>
              <a:t>var只能在方法内定义变量，</a:t>
            </a:r>
            <a:r>
              <a:rPr lang="en-US" altLang="zh-CN" sz="2400" b="0" dirty="0">
                <a:latin typeface="Book Antiqua" panose="02040602050305030304" pitchFamily="18" charset="0"/>
              </a:rPr>
              <a:t>不能用作方法参数</a:t>
            </a:r>
          </a:p>
        </p:txBody>
      </p:sp>
      <p:sp>
        <p:nvSpPr>
          <p:cNvPr id="4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08635" y="5157470"/>
            <a:ext cx="7581265" cy="59753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 b="0" dirty="0">
                <a:latin typeface="Book Antiqua" panose="02040602050305030304" pitchFamily="18" charset="0"/>
              </a:rPr>
              <a:t>var每次只能定义一个变量，不能复合声明变量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0" grpId="0" bldLvl="0" animBg="1"/>
      <p:bldP spid="126981" grpId="0" bldLvl="0" animBg="1"/>
      <p:bldP spid="2" grpId="0" bldLvl="0" animBg="1"/>
      <p:bldP spid="3" grpId="0" bldLvl="0" animBg="1"/>
      <p:bldP spid="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4935" y="981075"/>
            <a:ext cx="8914130" cy="4525645"/>
          </a:xfrm>
        </p:spPr>
        <p:txBody>
          <a:bodyPr/>
          <a:lstStyle/>
          <a:p>
            <a:r>
              <a:rPr 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使用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Var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定义变量。</a:t>
            </a:r>
          </a:p>
          <a:p>
            <a:pPr algn="just"/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变量</a:t>
            </a:r>
          </a:p>
        </p:txBody>
      </p:sp>
      <p:pic>
        <p:nvPicPr>
          <p:cNvPr id="5" name="图片 4" descr="微信截图_202301090942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360" y="2420620"/>
            <a:ext cx="7719060" cy="208851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67995" y="1125220"/>
            <a:ext cx="8108315" cy="4794250"/>
          </a:xfrm>
        </p:spPr>
        <p:txBody>
          <a:bodyPr>
            <a:noAutofit/>
          </a:bodyPr>
          <a:lstStyle/>
          <a:p>
            <a:pPr algn="just">
              <a:buClr>
                <a:schemeClr val="tx1"/>
              </a:buClr>
            </a:pPr>
            <a:r>
              <a:rPr lang="zh-CN" altLang="en-US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运算符</a:t>
            </a:r>
            <a:r>
              <a:rPr lang="en-US" altLang="zh-CN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指明对操作数的运算方式。</a:t>
            </a:r>
            <a:r>
              <a:rPr lang="zh-CN" altLang="en-US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</a:p>
          <a:p>
            <a:pPr algn="just">
              <a:buClr>
                <a:schemeClr val="tx1"/>
              </a:buClr>
            </a:pPr>
            <a:r>
              <a:rPr lang="zh-CN" altLang="en-US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按操作数的个数分</a:t>
            </a:r>
            <a:r>
              <a:rPr lang="en-US" altLang="zh-CN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: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单目运算符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如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-a)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，双目运算符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如</a:t>
            </a:r>
            <a:r>
              <a:rPr lang="en-US" altLang="zh-CN" sz="28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a+b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),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三目运算符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如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e1?e2:e3)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folHlink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algn="just">
              <a:buClr>
                <a:schemeClr val="tx1"/>
              </a:buClr>
            </a:pPr>
            <a:r>
              <a:rPr lang="zh-CN" altLang="en-US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按功能分类</a:t>
            </a:r>
          </a:p>
          <a:p>
            <a:pPr lvl="1" algn="just">
              <a:buClr>
                <a:schemeClr val="folHlink"/>
              </a:buClr>
              <a:buSzPct val="60000"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算术运算符：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+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，*，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%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++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--</a:t>
            </a:r>
          </a:p>
          <a:p>
            <a:pPr lvl="1" algn="just">
              <a:buClr>
                <a:schemeClr val="folHlink"/>
              </a:buClr>
              <a:buSzPct val="60000"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关系运算符：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&gt;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&lt;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&gt;=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&lt;=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==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!=</a:t>
            </a:r>
          </a:p>
          <a:p>
            <a:pPr lvl="1" algn="just">
              <a:buClr>
                <a:schemeClr val="folHlink"/>
              </a:buClr>
              <a:buSzPct val="60000"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逻辑运算符：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!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&amp;&amp;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||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&amp;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|</a:t>
            </a:r>
          </a:p>
          <a:p>
            <a:pPr lvl="1" algn="just">
              <a:buClr>
                <a:schemeClr val="folHlink"/>
              </a:buClr>
              <a:buSzPct val="60000"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赋值运算符：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=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+=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―=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，*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=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/=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等</a:t>
            </a:r>
          </a:p>
          <a:p>
            <a:pPr lvl="1" algn="just">
              <a:buClr>
                <a:schemeClr val="folHlink"/>
              </a:buClr>
              <a:buSzPct val="60000"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位运算符：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&lt;&lt;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，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&gt;&gt;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，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&gt;&gt;&gt;</a:t>
            </a:r>
          </a:p>
          <a:p>
            <a:pPr lvl="1" algn="just">
              <a:buClr>
                <a:schemeClr val="folHlink"/>
              </a:buClr>
              <a:buSzPct val="60000"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条件运算符： 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?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</a:p>
          <a:p>
            <a:pPr lvl="1" algn="just">
              <a:buClr>
                <a:schemeClr val="folHlink"/>
              </a:buClr>
              <a:buSzPct val="60000"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其它：</a:t>
            </a:r>
            <a:r>
              <a:rPr lang="en-US" altLang="zh-CN" sz="2800" dirty="0" err="1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instanceof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 </a:t>
            </a:r>
            <a:r>
              <a:rPr lang="en-US" altLang="zh-CN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()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等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运算符</a:t>
            </a:r>
          </a:p>
        </p:txBody>
      </p:sp>
      <p:sp>
        <p:nvSpPr>
          <p:cNvPr id="521220" name="Text Box 4"/>
          <p:cNvSpPr txBox="1">
            <a:spLocks noChangeArrowheads="1"/>
          </p:cNvSpPr>
          <p:nvPr/>
        </p:nvSpPr>
        <p:spPr bwMode="auto">
          <a:xfrm>
            <a:off x="5508104" y="0"/>
            <a:ext cx="3581400" cy="101473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 err="1"/>
              <a:t>int</a:t>
            </a:r>
            <a:r>
              <a:rPr lang="en-US" altLang="zh-CN" sz="2400" dirty="0"/>
              <a:t> S=</a:t>
            </a:r>
            <a:r>
              <a:rPr lang="en-US" altLang="zh-CN" sz="2400" dirty="0">
                <a:solidFill>
                  <a:srgbClr val="CC3300"/>
                </a:solidFill>
              </a:rPr>
              <a:t>-a*x*</a:t>
            </a:r>
            <a:r>
              <a:rPr lang="en-US" altLang="zh-CN" sz="2400" dirty="0" err="1">
                <a:solidFill>
                  <a:srgbClr val="CC3300"/>
                </a:solidFill>
              </a:rPr>
              <a:t>x+b</a:t>
            </a:r>
            <a:r>
              <a:rPr lang="en-US" altLang="zh-CN" sz="2400" dirty="0">
                <a:solidFill>
                  <a:srgbClr val="CC3300"/>
                </a:solidFill>
              </a:rPr>
              <a:t>*</a:t>
            </a:r>
            <a:r>
              <a:rPr lang="en-US" altLang="zh-CN" sz="2400" dirty="0" err="1">
                <a:solidFill>
                  <a:srgbClr val="CC3300"/>
                </a:solidFill>
              </a:rPr>
              <a:t>x+c</a:t>
            </a:r>
            <a:r>
              <a:rPr lang="en-US" altLang="zh-CN" sz="2400" dirty="0"/>
              <a:t>;</a:t>
            </a:r>
          </a:p>
          <a:p>
            <a:pPr>
              <a:spcBef>
                <a:spcPct val="50000"/>
              </a:spcBef>
            </a:pPr>
            <a:r>
              <a:rPr lang="en-US" altLang="zh-CN" sz="2400" dirty="0" err="1"/>
              <a:t>boolean</a:t>
            </a:r>
            <a:r>
              <a:rPr lang="en-US" altLang="zh-CN" sz="2400" dirty="0"/>
              <a:t> l=</a:t>
            </a:r>
            <a:r>
              <a:rPr lang="en-US" altLang="zh-CN" sz="2400" dirty="0">
                <a:solidFill>
                  <a:srgbClr val="CC3300"/>
                </a:solidFill>
              </a:rPr>
              <a:t>a&gt;b</a:t>
            </a:r>
            <a:r>
              <a:rPr lang="en-US" altLang="zh-CN" sz="2400" dirty="0"/>
              <a:t>;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19" grpId="0" build="p" autoUpdateAnimBg="0"/>
      <p:bldP spid="521220" grpId="0" bldLvl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运算符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23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605" y="1447800"/>
            <a:ext cx="8153400" cy="3124200"/>
          </a:xfrm>
        </p:spPr>
        <p:txBody>
          <a:bodyPr/>
          <a:lstStyle/>
          <a:p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</a:t>
            </a:r>
            <a:r>
              <a:rPr lang="en-US" altLang="zh-CN" sz="28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:</a:t>
            </a:r>
            <a:r>
              <a:rPr lang="zh-CN" altLang="en-US" sz="28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由运算符、操作数</a:t>
            </a:r>
            <a:r>
              <a:rPr lang="en-US" altLang="zh-CN" sz="28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常量、变量、方法调用</a:t>
            </a:r>
            <a:r>
              <a:rPr lang="en-US" altLang="zh-CN" sz="28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和圆括号组成的式子。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2.3.1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算术运算符</a:t>
            </a:r>
          </a:p>
        </p:txBody>
      </p:sp>
      <p:sp>
        <p:nvSpPr>
          <p:cNvPr id="525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600200"/>
            <a:ext cx="8077200" cy="2549525"/>
          </a:xfrm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算术运算符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: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对整型或实型数据的运算。 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算术运算符分类</a:t>
            </a:r>
          </a:p>
          <a:p>
            <a:pPr lvl="1"/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双目运算符</a:t>
            </a:r>
          </a:p>
          <a:p>
            <a:pPr lvl="1"/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单目运算符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5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5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5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5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5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5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5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5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15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2.3.1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算术运算符与算术表达式</a:t>
            </a:r>
          </a:p>
        </p:txBody>
      </p:sp>
      <p:graphicFrame>
        <p:nvGraphicFramePr>
          <p:cNvPr id="527363" name="Group 3"/>
          <p:cNvGraphicFramePr>
            <a:graphicFrameLocks noGrp="1"/>
          </p:cNvGraphicFramePr>
          <p:nvPr/>
        </p:nvGraphicFramePr>
        <p:xfrm>
          <a:off x="611188" y="2060575"/>
          <a:ext cx="7848600" cy="3602039"/>
        </p:xfrm>
        <a:graphic>
          <a:graphicData uri="http://schemas.openxmlformats.org/drawingml/2006/table">
            <a:tbl>
              <a:tblPr/>
              <a:tblGrid>
                <a:gridCol w="154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运算符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例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+ b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求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相加的和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减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- b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求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相减的差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* b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求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相乘的积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除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/ b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求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除以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的商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取余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% b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求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除以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所得的余数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7400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1412875"/>
            <a:ext cx="8153400" cy="4724400"/>
          </a:xfrm>
        </p:spPr>
        <p:txBody>
          <a:bodyPr/>
          <a:lstStyle/>
          <a:p>
            <a:r>
              <a:rPr lang="zh-CN" altLang="en-US" sz="2800" b="1">
                <a:latin typeface="Arial Unicode MS" panose="020B0604020202020204" pitchFamily="34" charset="-122"/>
                <a:ea typeface="宋体" panose="02010600030101010101" pitchFamily="2" charset="-122"/>
              </a:rPr>
              <a:t>双目算术运算符</a:t>
            </a: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81455"/>
            <a:ext cx="8229600" cy="3676015"/>
          </a:xfrm>
        </p:spPr>
        <p:txBody>
          <a:bodyPr/>
          <a:lstStyle/>
          <a:p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注意：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与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C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不同的是，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中的“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%”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两个运算对象可以是实数。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13%5=3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800" dirty="0">
                <a:solidFill>
                  <a:schemeClr val="hlink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23.6%12=11.6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(2)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两个整型的数据做“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/”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运算时，结果是截取商的整数部分，而小数部分被截断。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2/4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=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  2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.0/4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=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0.5</a:t>
            </a:r>
          </a:p>
        </p:txBody>
      </p:sp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2.3.1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算术运算符与算术表达式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2.1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标识符和关键字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27584" y="1772816"/>
            <a:ext cx="6124575" cy="181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800" b="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myName</a:t>
            </a:r>
            <a:r>
              <a:rPr lang="zh-CN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b="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My_name</a:t>
            </a:r>
            <a:r>
              <a:rPr lang="zh-CN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Points</a:t>
            </a:r>
            <a:r>
              <a:rPr lang="zh-CN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$points</a:t>
            </a:r>
            <a:r>
              <a:rPr lang="zh-CN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_</a:t>
            </a:r>
            <a:r>
              <a:rPr lang="en-US" altLang="zh-CN" sz="2800" b="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sys_ta</a:t>
            </a:r>
            <a:r>
              <a:rPr lang="zh-CN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OK</a:t>
            </a:r>
            <a:r>
              <a:rPr lang="zh-CN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_23b</a:t>
            </a:r>
            <a:r>
              <a:rPr lang="zh-CN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_3_</a:t>
            </a:r>
          </a:p>
          <a:p>
            <a:endParaRPr lang="zh-CN" altLang="zh-CN" sz="2800" b="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en-US" altLang="zh-CN" sz="2800" b="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#name</a:t>
            </a:r>
            <a:r>
              <a:rPr lang="zh-CN" altLang="zh-CN" sz="2800" b="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b="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25name</a:t>
            </a:r>
            <a:r>
              <a:rPr lang="zh-CN" altLang="zh-CN" sz="2800" b="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b="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class</a:t>
            </a:r>
            <a:r>
              <a:rPr lang="zh-CN" altLang="zh-CN" sz="2800" b="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b="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&amp;time</a:t>
            </a:r>
            <a:r>
              <a:rPr lang="zh-CN" altLang="zh-CN" sz="2800" b="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b="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if</a:t>
            </a:r>
            <a:endParaRPr lang="zh-CN" altLang="zh-CN" sz="2800" b="0" dirty="0">
              <a:solidFill>
                <a:srgbClr val="C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156176" y="3789363"/>
            <a:ext cx="2743200" cy="533400"/>
          </a:xfrm>
          <a:prstGeom prst="wedgeEllipseCallout">
            <a:avLst>
              <a:gd name="adj1" fmla="val -36484"/>
              <a:gd name="adj2" fmla="val -267210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0" dirty="0"/>
              <a:t>合法的标识符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428357" y="4322763"/>
            <a:ext cx="2743200" cy="533400"/>
          </a:xfrm>
          <a:prstGeom prst="wedgeEllipseCallout">
            <a:avLst>
              <a:gd name="adj1" fmla="val -79884"/>
              <a:gd name="adj2" fmla="val -201218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0" dirty="0"/>
              <a:t>非法的标识符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2.3.1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算术运算符与算术表达式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1447800"/>
            <a:ext cx="8153400" cy="685800"/>
          </a:xfrm>
        </p:spPr>
        <p:txBody>
          <a:bodyPr/>
          <a:lstStyle/>
          <a:p>
            <a:r>
              <a:rPr lang="zh-CN" altLang="en-US" sz="2800">
                <a:latin typeface="Arial Unicode MS" panose="020B0604020202020204" pitchFamily="34" charset="-122"/>
                <a:ea typeface="宋体" panose="02010600030101010101" pitchFamily="2" charset="-122"/>
              </a:rPr>
              <a:t>单目运算符：操作数只有一个。</a:t>
            </a:r>
          </a:p>
        </p:txBody>
      </p:sp>
      <p:graphicFrame>
        <p:nvGraphicFramePr>
          <p:cNvPr id="531460" name="Group 4"/>
          <p:cNvGraphicFramePr>
            <a:graphicFrameLocks noGrp="1"/>
          </p:cNvGraphicFramePr>
          <p:nvPr/>
        </p:nvGraphicFramePr>
        <p:xfrm>
          <a:off x="969963" y="2205038"/>
          <a:ext cx="6842125" cy="2808288"/>
        </p:xfrm>
        <a:graphic>
          <a:graphicData uri="http://schemas.openxmlformats.org/drawingml/2006/table">
            <a:tbl>
              <a:tblPr/>
              <a:tblGrid>
                <a:gridCol w="1541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9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运算符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例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功能等价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++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自增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a++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++a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= a + 1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自减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a--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= a - 1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求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负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= -a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2.3.1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算术运算符与算术表达式</a:t>
            </a:r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1447800"/>
            <a:ext cx="8153400" cy="1143000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latin typeface="Arial Unicode MS" panose="020B0604020202020204" pitchFamily="34" charset="-122"/>
                <a:ea typeface="宋体" panose="02010600030101010101" pitchFamily="2" charset="-122"/>
              </a:rPr>
              <a:t>例如：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latin typeface="Arial Unicode MS" panose="020B0604020202020204" pitchFamily="34" charset="-122"/>
                <a:ea typeface="宋体" panose="02010600030101010101" pitchFamily="2" charset="-122"/>
              </a:rPr>
              <a:t>  </a:t>
            </a:r>
            <a:r>
              <a:rPr lang="en-US" altLang="zh-CN" sz="2800">
                <a:latin typeface="Arial Unicode MS" panose="020B0604020202020204" pitchFamily="34" charset="-122"/>
                <a:ea typeface="宋体" panose="02010600030101010101" pitchFamily="2" charset="-122"/>
              </a:rPr>
              <a:t>int   x=-1;</a:t>
            </a:r>
            <a:r>
              <a:rPr lang="en-US" altLang="zh-CN" sz="280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latin typeface="Arial Unicode MS" panose="020B0604020202020204" pitchFamily="34" charset="-122"/>
                <a:ea typeface="宋体" panose="02010600030101010101" pitchFamily="2" charset="-122"/>
              </a:rPr>
              <a:t>  x = -x ;</a:t>
            </a:r>
          </a:p>
        </p:txBody>
      </p:sp>
      <p:sp>
        <p:nvSpPr>
          <p:cNvPr id="533508" name="Text Box 4"/>
          <p:cNvSpPr txBox="1">
            <a:spLocks noChangeArrowheads="1"/>
          </p:cNvSpPr>
          <p:nvPr/>
        </p:nvSpPr>
        <p:spPr bwMode="auto">
          <a:xfrm>
            <a:off x="1158875" y="3314065"/>
            <a:ext cx="7143750" cy="2378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CN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前缀</a:t>
            </a:r>
            <a:r>
              <a:rPr lang="en-US" altLang="zh-CN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(++,--): </a:t>
            </a:r>
            <a:r>
              <a:rPr lang="zh-CN" altLang="en-US" sz="2400" b="0" dirty="0">
                <a:latin typeface="宋体" panose="02010600030101010101" pitchFamily="2" charset="-122"/>
              </a:rPr>
              <a:t>先执行单目运算，修改变量的值后用这个新值参与表达式的运算。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后缀</a:t>
            </a:r>
            <a:r>
              <a:rPr lang="en-US" altLang="zh-CN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(++</a:t>
            </a:r>
            <a:r>
              <a:rPr lang="en-US" altLang="zh-CN" sz="2400" dirty="0">
                <a:solidFill>
                  <a:schemeClr val="folHlink"/>
                </a:solidFill>
              </a:rPr>
              <a:t>, --</a:t>
            </a:r>
            <a:r>
              <a:rPr lang="en-US" altLang="zh-CN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)</a:t>
            </a:r>
            <a:r>
              <a:rPr lang="en-US" altLang="zh-CN" sz="2400" b="0" dirty="0">
                <a:solidFill>
                  <a:schemeClr val="folHlink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2400" b="0" dirty="0">
                <a:latin typeface="宋体" panose="02010600030101010101" pitchFamily="2" charset="-122"/>
              </a:rPr>
              <a:t>先计算表达式的值，最后再修改变量的取值。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400" b="0" dirty="0">
                <a:latin typeface="宋体" panose="02010600030101010101" pitchFamily="2" charset="-122"/>
              </a:rPr>
              <a:t> 自增和自减的</a:t>
            </a:r>
            <a:r>
              <a:rPr lang="zh-CN" altLang="en-US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操作对象</a:t>
            </a:r>
            <a:r>
              <a:rPr lang="zh-CN" altLang="en-US" sz="2400" b="0" dirty="0">
                <a:latin typeface="宋体" panose="02010600030101010101" pitchFamily="2" charset="-122"/>
              </a:rPr>
              <a:t>只能是</a:t>
            </a:r>
            <a:r>
              <a:rPr lang="zh-CN" altLang="en-US" sz="2400" b="0" dirty="0">
                <a:solidFill>
                  <a:srgbClr val="FF0000"/>
                </a:solidFill>
                <a:latin typeface="宋体" panose="02010600030101010101" pitchFamily="2" charset="-122"/>
              </a:rPr>
              <a:t>变量</a:t>
            </a:r>
            <a:r>
              <a:rPr lang="zh-CN" altLang="en-US" sz="2400" b="0" dirty="0">
                <a:latin typeface="宋体" panose="02010600030101010101" pitchFamily="2" charset="-122"/>
              </a:rPr>
              <a:t>。  </a:t>
            </a:r>
            <a:r>
              <a:rPr lang="zh-CN" altLang="en-US" sz="2400" b="0" dirty="0"/>
              <a:t> </a:t>
            </a:r>
          </a:p>
        </p:txBody>
      </p:sp>
      <p:sp>
        <p:nvSpPr>
          <p:cNvPr id="533509" name="Text Box 5"/>
          <p:cNvSpPr txBox="1">
            <a:spLocks noChangeArrowheads="1"/>
          </p:cNvSpPr>
          <p:nvPr/>
        </p:nvSpPr>
        <p:spPr bwMode="auto">
          <a:xfrm>
            <a:off x="925513" y="2564904"/>
            <a:ext cx="7391400" cy="52197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b="0">
                <a:latin typeface="宋体" panose="02010600030101010101" pitchFamily="2" charset="-122"/>
              </a:rPr>
              <a:t>int y=(++x)*3;   </a:t>
            </a:r>
            <a:endParaRPr lang="en-US" altLang="zh-CN" b="0"/>
          </a:p>
        </p:txBody>
      </p:sp>
      <p:sp>
        <p:nvSpPr>
          <p:cNvPr id="533510" name="Text Box 6"/>
          <p:cNvSpPr txBox="1">
            <a:spLocks noChangeArrowheads="1"/>
          </p:cNvSpPr>
          <p:nvPr/>
        </p:nvSpPr>
        <p:spPr bwMode="auto">
          <a:xfrm>
            <a:off x="971550" y="2579192"/>
            <a:ext cx="7543800" cy="52197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>
                <a:latin typeface="Book Antiqua" panose="02040602050305030304" pitchFamily="18" charset="0"/>
              </a:rPr>
              <a:t>int  y = (x++)*3;        int y=</a:t>
            </a:r>
            <a:r>
              <a:rPr lang="zh-CN" altLang="en-US" sz="2800" b="0">
                <a:latin typeface="Book Antiqua" panose="02040602050305030304" pitchFamily="18" charset="0"/>
              </a:rPr>
              <a:t>（</a:t>
            </a:r>
            <a:r>
              <a:rPr lang="en-US" altLang="zh-CN" sz="2800" b="0">
                <a:latin typeface="Book Antiqua" panose="02040602050305030304" pitchFamily="18" charset="0"/>
              </a:rPr>
              <a:t>++x</a:t>
            </a:r>
            <a:r>
              <a:rPr lang="zh-CN" altLang="en-US" sz="2800" b="0">
                <a:latin typeface="Book Antiqua" panose="02040602050305030304" pitchFamily="18" charset="0"/>
              </a:rPr>
              <a:t>）</a:t>
            </a:r>
            <a:r>
              <a:rPr lang="en-US" altLang="zh-CN" sz="2800" b="0">
                <a:latin typeface="Book Antiqua" panose="02040602050305030304" pitchFamily="18" charset="0"/>
              </a:rPr>
              <a:t>*3   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3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3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3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3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08" grpId="0" bldLvl="0" animBg="1" autoUpdateAnimBg="0"/>
      <p:bldP spid="533510" grpId="0" bldLvl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204720"/>
            <a:ext cx="5105400" cy="27432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例如：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x = 5 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</a:t>
            </a:r>
            <a:r>
              <a:rPr lang="en-US" altLang="zh-CN" sz="28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y = (--x) * 3; </a:t>
            </a:r>
          </a:p>
        </p:txBody>
      </p:sp>
      <p:sp>
        <p:nvSpPr>
          <p:cNvPr id="535555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2.3.1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算术运算符与算术表达式</a:t>
            </a:r>
          </a:p>
        </p:txBody>
      </p:sp>
      <p:sp>
        <p:nvSpPr>
          <p:cNvPr id="535556" name="AutoShape 4"/>
          <p:cNvSpPr>
            <a:spLocks noChangeArrowheads="1"/>
          </p:cNvSpPr>
          <p:nvPr/>
        </p:nvSpPr>
        <p:spPr bwMode="auto">
          <a:xfrm>
            <a:off x="3947096" y="2283768"/>
            <a:ext cx="2514600" cy="549275"/>
          </a:xfrm>
          <a:prstGeom prst="wedgeRoundRectCallout">
            <a:avLst>
              <a:gd name="adj1" fmla="val -66667"/>
              <a:gd name="adj2" fmla="val 124278"/>
              <a:gd name="adj3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2400" dirty="0">
                <a:latin typeface="Book Antiqua" panose="02040602050305030304" pitchFamily="18" charset="0"/>
              </a:rPr>
              <a:t>x</a:t>
            </a:r>
            <a:r>
              <a:rPr lang="zh-CN" altLang="en-US" sz="2400" dirty="0">
                <a:latin typeface="Book Antiqua" panose="02040602050305030304" pitchFamily="18" charset="0"/>
              </a:rPr>
              <a:t>为</a:t>
            </a:r>
            <a:r>
              <a:rPr lang="en-US" altLang="zh-CN" sz="2400" dirty="0">
                <a:latin typeface="Book Antiqua" panose="02040602050305030304" pitchFamily="18" charset="0"/>
              </a:rPr>
              <a:t>4  y</a:t>
            </a:r>
            <a:r>
              <a:rPr lang="zh-CN" altLang="en-US" sz="2400" dirty="0">
                <a:latin typeface="Book Antiqua" panose="02040602050305030304" pitchFamily="18" charset="0"/>
              </a:rPr>
              <a:t>为</a:t>
            </a:r>
            <a:r>
              <a:rPr lang="en-US" altLang="zh-CN" sz="2400" dirty="0">
                <a:latin typeface="Book Antiqua" panose="02040602050305030304" pitchFamily="18" charset="0"/>
              </a:rPr>
              <a:t>12</a:t>
            </a:r>
          </a:p>
        </p:txBody>
      </p:sp>
      <p:sp>
        <p:nvSpPr>
          <p:cNvPr id="535557" name="AutoShape 5"/>
          <p:cNvSpPr>
            <a:spLocks noChangeArrowheads="1"/>
          </p:cNvSpPr>
          <p:nvPr/>
        </p:nvSpPr>
        <p:spPr bwMode="auto">
          <a:xfrm>
            <a:off x="4810944" y="3507904"/>
            <a:ext cx="2438400" cy="503238"/>
          </a:xfrm>
          <a:prstGeom prst="wedgeRoundRectCallout">
            <a:avLst>
              <a:gd name="adj1" fmla="val -75977"/>
              <a:gd name="adj2" fmla="val 10930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2400">
                <a:latin typeface="Book Antiqua" panose="02040602050305030304" pitchFamily="18" charset="0"/>
              </a:rPr>
              <a:t>x</a:t>
            </a:r>
            <a:r>
              <a:rPr lang="zh-CN" altLang="en-US" sz="2400">
                <a:latin typeface="Book Antiqua" panose="02040602050305030304" pitchFamily="18" charset="0"/>
              </a:rPr>
              <a:t>为</a:t>
            </a:r>
            <a:r>
              <a:rPr lang="en-US" altLang="zh-CN" sz="2400">
                <a:latin typeface="Book Antiqua" panose="02040602050305030304" pitchFamily="18" charset="0"/>
              </a:rPr>
              <a:t>4  y</a:t>
            </a:r>
            <a:r>
              <a:rPr lang="zh-CN" altLang="en-US" sz="2400">
                <a:latin typeface="Book Antiqua" panose="02040602050305030304" pitchFamily="18" charset="0"/>
              </a:rPr>
              <a:t>为</a:t>
            </a:r>
            <a:r>
              <a:rPr lang="en-US" altLang="zh-CN" sz="2400">
                <a:latin typeface="Book Antiqua" panose="02040602050305030304" pitchFamily="18" charset="0"/>
              </a:rPr>
              <a:t>15</a:t>
            </a:r>
          </a:p>
        </p:txBody>
      </p:sp>
      <p:sp>
        <p:nvSpPr>
          <p:cNvPr id="535558" name="AutoShape 6"/>
          <p:cNvSpPr>
            <a:spLocks noChangeArrowheads="1"/>
          </p:cNvSpPr>
          <p:nvPr/>
        </p:nvSpPr>
        <p:spPr bwMode="auto">
          <a:xfrm>
            <a:off x="471487" y="4622626"/>
            <a:ext cx="4732909" cy="568325"/>
          </a:xfrm>
          <a:prstGeom prst="wedgeEllipseCallout">
            <a:avLst>
              <a:gd name="adj1" fmla="val -26398"/>
              <a:gd name="adj2" fmla="val -170671"/>
            </a:avLst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2400" b="0" dirty="0" err="1">
                <a:latin typeface="Book Antiqua" panose="02040602050305030304" pitchFamily="18" charset="0"/>
              </a:rPr>
              <a:t>int</a:t>
            </a:r>
            <a:r>
              <a:rPr lang="en-US" altLang="zh-CN" sz="2400" b="0" dirty="0">
                <a:latin typeface="Book Antiqua" panose="02040602050305030304" pitchFamily="18" charset="0"/>
              </a:rPr>
              <a:t>    y = (x--) * 3;   </a:t>
            </a:r>
            <a:r>
              <a:rPr lang="zh-CN" altLang="en-US" sz="2400" b="0" dirty="0">
                <a:latin typeface="Book Antiqua" panose="02040602050305030304" pitchFamily="18" charset="0"/>
              </a:rPr>
              <a:t>？？</a:t>
            </a:r>
            <a:endParaRPr lang="en-US" altLang="zh-CN" sz="2400" b="0" dirty="0">
              <a:latin typeface="Book Antiqua" panose="02040602050305030304" pitchFamily="18" charset="0"/>
            </a:endParaRPr>
          </a:p>
          <a:p>
            <a:pPr algn="ctr"/>
            <a:endParaRPr lang="en-US" altLang="zh-CN" sz="2400" dirty="0">
              <a:latin typeface="Book Antiqua" panose="0204060205030503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2612" y="1510437"/>
            <a:ext cx="51415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前缀和后缀运算符举例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5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5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5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5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5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5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556" grpId="0" animBg="1" autoUpdateAnimBg="0"/>
      <p:bldP spid="535557" grpId="0" animBg="1" autoUpdateAnimBg="0"/>
      <p:bldP spid="535558" grpId="0" bldLvl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343718"/>
            <a:ext cx="6482886" cy="481330"/>
          </a:xfrm>
        </p:spPr>
        <p:txBody>
          <a:bodyPr/>
          <a:lstStyle/>
          <a:p>
            <a:endParaRPr lang="zh-CN" altLang="en-US" sz="280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323215" y="980440"/>
            <a:ext cx="8229600" cy="5544185"/>
          </a:xfrm>
        </p:spPr>
        <p:txBody>
          <a:bodyPr>
            <a:noAutofit/>
          </a:bodyPr>
          <a:lstStyle/>
          <a:p>
            <a:pPr marL="109855" indent="0" algn="l">
              <a:buNone/>
            </a:pPr>
            <a:r>
              <a:rPr lang="zh-CN" altLang="en-US" sz="2000" b="1" dirty="0">
                <a:solidFill>
                  <a:srgbClr val="7F0055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例</a:t>
            </a:r>
            <a:r>
              <a:rPr lang="en-US" altLang="zh-CN" sz="2000" b="1" dirty="0">
                <a:solidFill>
                  <a:srgbClr val="7F0055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2-2</a:t>
            </a:r>
          </a:p>
          <a:p>
            <a:pPr marL="109855" indent="0" algn="l">
              <a:buNone/>
            </a:pPr>
            <a:r>
              <a:rPr lang="en-US" altLang="zh-CN" sz="1600" b="1" dirty="0">
                <a:solidFill>
                  <a:srgbClr val="7F0055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main(String[] </a:t>
            </a:r>
            <a:r>
              <a:rPr lang="en-US" altLang="zh-CN" sz="1600" b="1" dirty="0" err="1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 {</a:t>
            </a:r>
          </a:p>
          <a:p>
            <a:pPr marL="393065" lvl="1" indent="0">
              <a:buNone/>
            </a:pPr>
            <a:r>
              <a:rPr lang="en-US" altLang="zh-CN" sz="1600" b="1" dirty="0">
                <a:solidFill>
                  <a:srgbClr val="7F0055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 </a:t>
            </a:r>
            <a:r>
              <a:rPr lang="en-US" altLang="zh-CN" sz="1600" b="1" dirty="0" err="1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= 10, </a:t>
            </a:r>
            <a:r>
              <a:rPr lang="en-US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j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= 8, </a:t>
            </a:r>
            <a:r>
              <a:rPr lang="en-US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m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= 11, </a:t>
            </a:r>
            <a:r>
              <a:rPr lang="en-US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n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= 20, </a:t>
            </a:r>
            <a:r>
              <a:rPr lang="en-US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k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, </a:t>
            </a:r>
            <a:r>
              <a:rPr lang="en-US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g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;    </a:t>
            </a:r>
          </a:p>
          <a:p>
            <a:pPr marL="393065" lvl="1" indent="0">
              <a:buNone/>
            </a:pPr>
            <a:endParaRPr lang="zh-CN" altLang="en-US" sz="16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393065" lvl="1" indent="0">
              <a:buNone/>
            </a:pPr>
            <a:r>
              <a:rPr lang="en-US" altLang="zh-CN" sz="1600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System.</a:t>
            </a:r>
            <a:r>
              <a:rPr lang="en-US" altLang="zh-CN" sz="1600" b="1" dirty="0" err="1">
                <a:solidFill>
                  <a:srgbClr val="0000C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out</a:t>
            </a:r>
            <a:r>
              <a:rPr lang="en-US" altLang="zh-CN" sz="1600" b="1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.println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en-US" altLang="zh-CN" sz="1600" b="1" dirty="0" err="1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++);   </a:t>
            </a:r>
            <a:endParaRPr lang="zh-CN" altLang="en-US" sz="1600" b="1" dirty="0">
              <a:solidFill>
                <a:srgbClr val="3F7F5F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393065" lvl="1" indent="0">
              <a:buNone/>
            </a:pPr>
            <a:r>
              <a:rPr lang="en-US" altLang="zh-CN" sz="1600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System.</a:t>
            </a:r>
            <a:r>
              <a:rPr lang="en-US" altLang="zh-CN" sz="1600" b="1" dirty="0" err="1">
                <a:solidFill>
                  <a:srgbClr val="0000C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out</a:t>
            </a:r>
            <a:r>
              <a:rPr lang="en-US" altLang="zh-CN" sz="1600" b="1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.println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(++</a:t>
            </a:r>
            <a:r>
              <a:rPr lang="en-US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j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);   </a:t>
            </a:r>
            <a:endParaRPr lang="zh-CN" altLang="en-US" sz="1600" b="1" dirty="0">
              <a:solidFill>
                <a:srgbClr val="3F7F5F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393065" lvl="1" indent="0">
              <a:buNone/>
            </a:pPr>
            <a:endParaRPr lang="zh-CN" altLang="en-US" sz="16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393065" lvl="1" indent="0">
              <a:buNone/>
            </a:pPr>
            <a:r>
              <a:rPr lang="nn-NO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System.</a:t>
            </a:r>
            <a:r>
              <a:rPr lang="nn-NO" altLang="zh-CN" sz="1600" b="1" dirty="0">
                <a:solidFill>
                  <a:srgbClr val="0000C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out</a:t>
            </a:r>
            <a:r>
              <a:rPr lang="nn-NO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.println(</a:t>
            </a:r>
            <a:r>
              <a:rPr lang="nn-NO" altLang="zh-CN" sz="1600" b="1" dirty="0">
                <a:solidFill>
                  <a:srgbClr val="2A00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"i="</a:t>
            </a:r>
            <a:r>
              <a:rPr lang="nn-NO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+</a:t>
            </a:r>
            <a:r>
              <a:rPr lang="nn-NO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i</a:t>
            </a:r>
            <a:r>
              <a:rPr lang="nn-NO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);</a:t>
            </a:r>
          </a:p>
          <a:p>
            <a:pPr marL="393065" lvl="1" indent="0">
              <a:buNone/>
            </a:pPr>
            <a:r>
              <a:rPr lang="en-US" altLang="zh-CN" sz="1600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System.</a:t>
            </a:r>
            <a:r>
              <a:rPr lang="en-US" altLang="zh-CN" sz="1600" b="1" dirty="0" err="1">
                <a:solidFill>
                  <a:srgbClr val="0000C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out</a:t>
            </a:r>
            <a:r>
              <a:rPr lang="en-US" altLang="zh-CN" sz="1600" b="1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.println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en-US" altLang="zh-CN" sz="1600" b="1" dirty="0">
                <a:solidFill>
                  <a:srgbClr val="2A00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"j="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+</a:t>
            </a:r>
            <a:r>
              <a:rPr lang="en-US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j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);</a:t>
            </a:r>
          </a:p>
          <a:p>
            <a:pPr marL="393065" lvl="1" indent="0">
              <a:buNone/>
            </a:pPr>
            <a:endParaRPr lang="zh-CN" altLang="en-US" sz="16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393065" lvl="1" indent="0">
              <a:buNone/>
            </a:pPr>
            <a:r>
              <a:rPr lang="en-US" altLang="zh-CN" sz="1600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k</a:t>
            </a:r>
            <a:r>
              <a:rPr lang="zh-CN" altLang="en-US" sz="16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= </a:t>
            </a:r>
            <a:r>
              <a:rPr lang="en-US" altLang="zh-CN" sz="1600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m</a:t>
            </a: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++;   </a:t>
            </a:r>
            <a:endParaRPr lang="zh-CN" altLang="en-US" sz="1600" dirty="0">
              <a:solidFill>
                <a:srgbClr val="3F7F5F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393065" lvl="1" indent="0">
              <a:buNone/>
            </a:pPr>
            <a:r>
              <a:rPr lang="en-US" altLang="zh-CN" sz="1600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System.</a:t>
            </a:r>
            <a:r>
              <a:rPr lang="en-US" altLang="zh-CN" sz="1600" b="1" dirty="0" err="1">
                <a:solidFill>
                  <a:srgbClr val="0000C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out</a:t>
            </a:r>
            <a:r>
              <a:rPr lang="en-US" altLang="zh-CN" sz="1600" b="1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.println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en-US" altLang="zh-CN" sz="1600" b="1" dirty="0">
                <a:solidFill>
                  <a:srgbClr val="2A00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"k="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+</a:t>
            </a:r>
            <a:r>
              <a:rPr lang="en-US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k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);</a:t>
            </a:r>
          </a:p>
          <a:p>
            <a:pPr marL="393065" lvl="1" indent="0">
              <a:buNone/>
            </a:pPr>
            <a:r>
              <a:rPr lang="en-US" altLang="zh-CN" sz="1600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System.</a:t>
            </a:r>
            <a:r>
              <a:rPr lang="en-US" altLang="zh-CN" sz="1600" b="1" dirty="0" err="1">
                <a:solidFill>
                  <a:srgbClr val="0000C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out</a:t>
            </a:r>
            <a:r>
              <a:rPr lang="en-US" altLang="zh-CN" sz="1600" b="1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.println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en-US" altLang="zh-CN" sz="1600" b="1" dirty="0">
                <a:solidFill>
                  <a:srgbClr val="2A00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"m="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+</a:t>
            </a:r>
            <a:r>
              <a:rPr lang="en-US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m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);</a:t>
            </a:r>
          </a:p>
          <a:p>
            <a:pPr marL="393065" lvl="1" indent="0">
              <a:buNone/>
            </a:pPr>
            <a:endParaRPr lang="zh-CN" altLang="en-US" sz="16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393065" lvl="1" indent="0">
              <a:buNone/>
            </a:pPr>
            <a:r>
              <a:rPr lang="en-US" altLang="zh-CN" sz="1600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g</a:t>
            </a: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= 3*(++</a:t>
            </a:r>
            <a:r>
              <a:rPr lang="en-US" altLang="zh-CN" sz="1600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n</a:t>
            </a: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);</a:t>
            </a:r>
            <a:endParaRPr lang="zh-CN" altLang="en-US" sz="1600" dirty="0">
              <a:solidFill>
                <a:srgbClr val="3F7F5F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393065" lvl="1" indent="0">
              <a:buNone/>
            </a:pPr>
            <a:r>
              <a:rPr lang="en-US" altLang="zh-CN" sz="1600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System.</a:t>
            </a:r>
            <a:r>
              <a:rPr lang="en-US" altLang="zh-CN" sz="1600" b="1" dirty="0" err="1">
                <a:solidFill>
                  <a:srgbClr val="0000C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out</a:t>
            </a:r>
            <a:r>
              <a:rPr lang="en-US" altLang="zh-CN" sz="1600" b="1" dirty="0" err="1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.println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en-US" altLang="zh-CN" sz="1600" b="1" dirty="0">
                <a:solidFill>
                  <a:srgbClr val="2A00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"g="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+</a:t>
            </a:r>
            <a:r>
              <a:rPr lang="en-US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g</a:t>
            </a: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);</a:t>
            </a:r>
          </a:p>
          <a:p>
            <a:pPr marL="393065" lvl="1" indent="0">
              <a:buNone/>
            </a:pPr>
            <a:r>
              <a:rPr lang="pt-BR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System.</a:t>
            </a:r>
            <a:r>
              <a:rPr lang="pt-BR" altLang="zh-CN" sz="1600" b="1" dirty="0">
                <a:solidFill>
                  <a:srgbClr val="0000C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out</a:t>
            </a:r>
            <a:r>
              <a:rPr lang="pt-BR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.println(</a:t>
            </a:r>
            <a:r>
              <a:rPr lang="pt-BR" altLang="zh-CN" sz="1600" b="1" dirty="0">
                <a:solidFill>
                  <a:srgbClr val="2A00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"n="</a:t>
            </a:r>
            <a:r>
              <a:rPr lang="pt-BR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+</a:t>
            </a:r>
            <a:r>
              <a:rPr lang="pt-BR" altLang="zh-CN" sz="1600" b="1" dirty="0">
                <a:solidFill>
                  <a:srgbClr val="6A3E3E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n</a:t>
            </a:r>
            <a:r>
              <a:rPr lang="pt-BR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);</a:t>
            </a:r>
          </a:p>
          <a:p>
            <a:pPr marL="109855" indent="0" algn="l">
              <a:buNone/>
            </a:pP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2.3.1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算术运算符与算术表达式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8145" y="2276475"/>
            <a:ext cx="7445375" cy="454660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2-1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】写出下面程序运行的结果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096" y="3068872"/>
            <a:ext cx="7423248" cy="19380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static void main(String[] 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zh-CN" altLang="zh-C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a=10, b=20;</a:t>
            </a:r>
            <a:endParaRPr lang="zh-CN" altLang="zh-C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  <a:r>
              <a:rPr lang="en-US" altLang="zh-CN" sz="24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.println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="+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	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  <a:r>
              <a:rPr lang="en-US" altLang="zh-CN" sz="24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.println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="+(</a:t>
            </a:r>
            <a:r>
              <a:rPr lang="en-US" altLang="zh-CN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     </a:t>
            </a:r>
            <a:endParaRPr lang="zh-CN" altLang="zh-C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7630" y="1404620"/>
            <a:ext cx="3803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EX21.java</a:t>
            </a: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14960" y="980440"/>
            <a:ext cx="7717155" cy="642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zh-CN" sz="2400" b="1" dirty="0"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如果其操作数中有一个是字符串类型，则</a:t>
            </a:r>
            <a:r>
              <a:rPr lang="en-US" altLang="zh-CN" sz="2400" b="1" dirty="0"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“+”</a:t>
            </a:r>
            <a:r>
              <a:rPr lang="zh-CN" altLang="zh-CN" sz="2400" b="1" dirty="0"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功能为字符串的连接运算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2.3.2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关系运算符和逻辑运算符</a:t>
            </a:r>
          </a:p>
        </p:txBody>
      </p:sp>
      <p:graphicFrame>
        <p:nvGraphicFramePr>
          <p:cNvPr id="550915" name="Group 3"/>
          <p:cNvGraphicFramePr>
            <a:graphicFrameLocks noGrp="1"/>
          </p:cNvGraphicFramePr>
          <p:nvPr/>
        </p:nvGraphicFramePr>
        <p:xfrm>
          <a:off x="1143000" y="1600200"/>
          <a:ext cx="6518275" cy="3802065"/>
        </p:xfrm>
        <a:graphic>
          <a:graphicData uri="http://schemas.openxmlformats.org/drawingml/2006/table">
            <a:tbl>
              <a:tblPr/>
              <a:tblGrid>
                <a:gridCol w="212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运算符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 =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等于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a==b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! =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不等于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a!=b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大于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a&gt;b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小于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a&lt;b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&gt;=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大于等于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a&gt;=b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&lt;=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小于等于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a&lt;=b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084" name="Group 4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395605" y="3140710"/>
          <a:ext cx="7665085" cy="2867660"/>
        </p:xfrm>
        <a:graphic>
          <a:graphicData uri="http://schemas.openxmlformats.org/drawingml/2006/table">
            <a:tbl>
              <a:tblPr/>
              <a:tblGrid>
                <a:gridCol w="101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运算符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例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运算规则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!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逻辑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取反</a:t>
                      </a: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! x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真时为假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,x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假时为真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||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逻辑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|| y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都假时结果才为假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短路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&amp;&amp;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逻辑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&amp;&amp; y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都真时结果才为真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短路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2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^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布尔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逻辑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异或</a:t>
                      </a: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^ y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同真同假时结果为假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&amp;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布尔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逻辑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&amp; y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都真时结果才为真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|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布尔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逻辑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| y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都假时结果才为假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670" marR="90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2.3.2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关系运算符和逻辑运算符</a:t>
            </a:r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447800"/>
            <a:ext cx="8281035" cy="15494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逻辑运算是对布尔型数据进行的运算，运算的结果仍然是布尔型。 </a:t>
            </a:r>
          </a:p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常用的逻辑运算符</a:t>
            </a:r>
          </a:p>
        </p:txBody>
      </p:sp>
      <p:sp>
        <p:nvSpPr>
          <p:cNvPr id="558129" name="Text Box 49"/>
          <p:cNvSpPr txBox="1">
            <a:spLocks noChangeArrowheads="1"/>
          </p:cNvSpPr>
          <p:nvPr/>
        </p:nvSpPr>
        <p:spPr bwMode="auto">
          <a:xfrm>
            <a:off x="5852795" y="1844675"/>
            <a:ext cx="2362200" cy="12249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 dirty="0">
                <a:latin typeface="Book Antiqua" panose="02040602050305030304" pitchFamily="18" charset="0"/>
              </a:rPr>
              <a:t>true </a:t>
            </a:r>
            <a:r>
              <a:rPr lang="en-US" altLang="zh-CN" sz="2000" b="0" dirty="0">
                <a:solidFill>
                  <a:schemeClr val="hlink"/>
                </a:solidFill>
                <a:latin typeface="Book Antiqua" panose="02040602050305030304" pitchFamily="18" charset="0"/>
              </a:rPr>
              <a:t>||</a:t>
            </a:r>
            <a:r>
              <a:rPr lang="en-US" altLang="zh-CN" sz="2000" b="0" dirty="0">
                <a:latin typeface="Book Antiqua" panose="02040602050305030304" pitchFamily="18" charset="0"/>
              </a:rPr>
              <a:t>false</a:t>
            </a:r>
          </a:p>
          <a:p>
            <a:pPr>
              <a:spcBef>
                <a:spcPct val="50000"/>
              </a:spcBef>
            </a:pPr>
            <a:r>
              <a:rPr lang="en-US" altLang="zh-CN" sz="2000" b="0" dirty="0">
                <a:latin typeface="Book Antiqua" panose="02040602050305030304" pitchFamily="18" charset="0"/>
              </a:rPr>
              <a:t>(3&gt;1) </a:t>
            </a:r>
            <a:r>
              <a:rPr lang="en-US" altLang="zh-CN" sz="2000" b="0" dirty="0">
                <a:solidFill>
                  <a:schemeClr val="hlink"/>
                </a:solidFill>
                <a:latin typeface="Book Antiqua" panose="02040602050305030304" pitchFamily="18" charset="0"/>
              </a:rPr>
              <a:t>&amp;&amp;</a:t>
            </a:r>
            <a:r>
              <a:rPr lang="en-US" altLang="zh-CN" sz="2000" b="0" dirty="0">
                <a:latin typeface="Book Antiqua" panose="02040602050305030304" pitchFamily="18" charset="0"/>
              </a:rPr>
              <a:t> (5&gt;-4)</a:t>
            </a:r>
          </a:p>
          <a:p>
            <a:pPr>
              <a:spcBef>
                <a:spcPct val="50000"/>
              </a:spcBef>
            </a:pPr>
            <a:r>
              <a:rPr lang="en-US" altLang="zh-CN" sz="2000" b="0" dirty="0">
                <a:solidFill>
                  <a:schemeClr val="hlink"/>
                </a:solidFill>
                <a:latin typeface="Book Antiqua" panose="02040602050305030304" pitchFamily="18" charset="0"/>
              </a:rPr>
              <a:t>!</a:t>
            </a:r>
            <a:r>
              <a:rPr lang="en-US" altLang="zh-CN" sz="2000" b="0" dirty="0">
                <a:latin typeface="Book Antiqua" panose="02040602050305030304" pitchFamily="18" charset="0"/>
              </a:rPr>
              <a:t> false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8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8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129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-108585" y="1063625"/>
            <a:ext cx="7894955" cy="452564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逻辑运算符与布尔逻辑运算符的区别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逻辑运算符： </a:t>
            </a:r>
            <a:r>
              <a:rPr lang="en-US" altLang="zh-CN" sz="2800" dirty="0">
                <a:solidFill>
                  <a:srgbClr val="0066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&amp;&amp;  ||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	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利用它们做逻辑运算时，运算时右边的表达式有可能被忽略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CC33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短路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而不加执行。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布尔逻辑运算符：</a:t>
            </a:r>
            <a:r>
              <a:rPr lang="en-US" altLang="zh-CN" sz="2800" dirty="0">
                <a:solidFill>
                  <a:srgbClr val="0066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&amp;</a:t>
            </a:r>
            <a:r>
              <a:rPr lang="zh-CN" altLang="en-US" sz="2800" dirty="0">
                <a:solidFill>
                  <a:srgbClr val="0066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rgbClr val="0066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| </a:t>
            </a:r>
            <a:r>
              <a:rPr lang="zh-CN" altLang="en-US" sz="2800" dirty="0">
                <a:solidFill>
                  <a:srgbClr val="0066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、 </a:t>
            </a:r>
            <a:r>
              <a:rPr lang="en-US" altLang="zh-CN" sz="2800" dirty="0">
                <a:solidFill>
                  <a:srgbClr val="0066FF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^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利用它们做与、或、异或运算时，运算符左右两边的表达式总会被运算执行，然后再对两表达式的结果进行与、或运算。</a:t>
            </a: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2.3.2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关系运算符和逻辑运算符</a:t>
            </a:r>
          </a:p>
        </p:txBody>
      </p:sp>
      <p:sp>
        <p:nvSpPr>
          <p:cNvPr id="560132" name="Text Box 4"/>
          <p:cNvSpPr txBox="1">
            <a:spLocks noChangeArrowheads="1"/>
          </p:cNvSpPr>
          <p:nvPr/>
        </p:nvSpPr>
        <p:spPr bwMode="auto">
          <a:xfrm>
            <a:off x="6156117" y="1844705"/>
            <a:ext cx="193802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u="sng"/>
              <a:t>e1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CC3300"/>
                </a:solidFill>
              </a:rPr>
              <a:t>&amp;&amp;  </a:t>
            </a:r>
            <a:r>
              <a:rPr lang="en-US" altLang="zh-CN" sz="2800"/>
              <a:t>e2</a:t>
            </a:r>
          </a:p>
        </p:txBody>
      </p:sp>
      <p:sp>
        <p:nvSpPr>
          <p:cNvPr id="560133" name="Text Box 5"/>
          <p:cNvSpPr txBox="1">
            <a:spLocks noChangeArrowheads="1"/>
          </p:cNvSpPr>
          <p:nvPr/>
        </p:nvSpPr>
        <p:spPr bwMode="auto">
          <a:xfrm>
            <a:off x="5478572" y="3408075"/>
            <a:ext cx="16287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u="sng"/>
              <a:t>e1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CC3300"/>
                </a:solidFill>
              </a:rPr>
              <a:t>&amp;  </a:t>
            </a:r>
            <a:r>
              <a:rPr lang="en-US" altLang="zh-CN" sz="2800" u="sng"/>
              <a:t>e2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79705" y="863600"/>
            <a:ext cx="8051165" cy="621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ym typeface="+mn-ea"/>
              </a:rPr>
              <a:t>短路：一旦可以明确确定逻辑表达式的值，余下的部分可以不用计算。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2.3.2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关系运算符和逻辑运算符</a:t>
            </a:r>
          </a:p>
        </p:txBody>
      </p:sp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742633" y="4432618"/>
            <a:ext cx="7696200" cy="10147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400" b="0">
                <a:latin typeface="Book Antiqua" panose="02040602050305030304" pitchFamily="18" charset="0"/>
                <a:cs typeface="Times New Roman" panose="02020603050405020304" pitchFamily="18" charset="0"/>
              </a:rPr>
              <a:t>	boolean  b= x &gt; y &amp; x++ == y-- ;</a:t>
            </a:r>
          </a:p>
          <a:p>
            <a:pPr algn="just">
              <a:spcBef>
                <a:spcPct val="50000"/>
              </a:spcBef>
            </a:pPr>
            <a:r>
              <a:rPr lang="en-US" altLang="zh-CN" sz="2400" b="0">
                <a:latin typeface="Book Antiqua" panose="02040602050305030304" pitchFamily="18" charset="0"/>
                <a:cs typeface="Times New Roman" panose="02020603050405020304" pitchFamily="18" charset="0"/>
              </a:rPr>
              <a:t>           //</a:t>
            </a:r>
            <a:r>
              <a:rPr lang="zh-CN" altLang="en-US" sz="2400" b="0">
                <a:latin typeface="Book Antiqua" panose="02040602050305030304" pitchFamily="18" charset="0"/>
                <a:cs typeface="Times New Roman" panose="02020603050405020304" pitchFamily="18" charset="0"/>
              </a:rPr>
              <a:t>运行后</a:t>
            </a:r>
            <a:r>
              <a:rPr lang="en-US" altLang="zh-CN" sz="2400" b="0">
                <a:latin typeface="Book Antiqua" panose="02040602050305030304" pitchFamily="18" charset="0"/>
              </a:rPr>
              <a:t>x</a:t>
            </a:r>
            <a:r>
              <a:rPr lang="zh-CN" altLang="en-US" sz="2400" b="0">
                <a:latin typeface="Book Antiqua" panose="02040602050305030304" pitchFamily="18" charset="0"/>
              </a:rPr>
              <a:t>为</a:t>
            </a:r>
            <a:r>
              <a:rPr lang="en-US" altLang="zh-CN" sz="2400" b="0">
                <a:latin typeface="Book Antiqua" panose="02040602050305030304" pitchFamily="18" charset="0"/>
              </a:rPr>
              <a:t>4</a:t>
            </a:r>
            <a:r>
              <a:rPr lang="zh-CN" altLang="en-US" sz="2400" b="0">
                <a:latin typeface="Book Antiqua" panose="02040602050305030304" pitchFamily="18" charset="0"/>
              </a:rPr>
              <a:t>，</a:t>
            </a:r>
            <a:r>
              <a:rPr lang="en-US" altLang="zh-CN" sz="2400" b="0">
                <a:latin typeface="Book Antiqua" panose="02040602050305030304" pitchFamily="18" charset="0"/>
              </a:rPr>
              <a:t>y</a:t>
            </a:r>
            <a:r>
              <a:rPr lang="zh-CN" altLang="en-US" sz="2400" b="0">
                <a:latin typeface="Book Antiqua" panose="02040602050305030304" pitchFamily="18" charset="0"/>
              </a:rPr>
              <a:t>为</a:t>
            </a:r>
            <a:r>
              <a:rPr lang="en-US" altLang="zh-CN" sz="2400" b="0">
                <a:latin typeface="Book Antiqua" panose="02040602050305030304" pitchFamily="18" charset="0"/>
              </a:rPr>
              <a:t>4</a:t>
            </a:r>
            <a:r>
              <a:rPr lang="zh-CN" altLang="en-US" sz="2400" b="0">
                <a:latin typeface="Book Antiqua" panose="02040602050305030304" pitchFamily="18" charset="0"/>
              </a:rPr>
              <a:t>，</a:t>
            </a:r>
            <a:r>
              <a:rPr lang="en-US" altLang="zh-CN" sz="2400" b="0">
                <a:latin typeface="Book Antiqua" panose="02040602050305030304" pitchFamily="18" charset="0"/>
              </a:rPr>
              <a:t>b</a:t>
            </a:r>
            <a:r>
              <a:rPr lang="zh-CN" altLang="en-US" sz="2400" b="0">
                <a:latin typeface="Book Antiqua" panose="02040602050305030304" pitchFamily="18" charset="0"/>
              </a:rPr>
              <a:t>为</a:t>
            </a:r>
            <a:r>
              <a:rPr lang="en-US" altLang="zh-CN" sz="2400" b="0">
                <a:latin typeface="Book Antiqua" panose="02040602050305030304" pitchFamily="18" charset="0"/>
              </a:rPr>
              <a:t>false </a:t>
            </a:r>
          </a:p>
        </p:txBody>
      </p:sp>
      <p:sp>
        <p:nvSpPr>
          <p:cNvPr id="562180" name="Text Box 4"/>
          <p:cNvSpPr txBox="1">
            <a:spLocks noChangeArrowheads="1"/>
          </p:cNvSpPr>
          <p:nvPr/>
        </p:nvSpPr>
        <p:spPr bwMode="auto">
          <a:xfrm>
            <a:off x="683260" y="2488565"/>
            <a:ext cx="7696200" cy="15684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0" dirty="0">
                <a:latin typeface="Book Antiqua" panose="02040602050305030304" pitchFamily="18" charset="0"/>
              </a:rPr>
              <a:t>例如：</a:t>
            </a:r>
            <a:r>
              <a:rPr lang="en-US" altLang="zh-CN" sz="2400" b="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 b="0" dirty="0">
                <a:latin typeface="Book Antiqua" panose="02040602050305030304" pitchFamily="18" charset="0"/>
                <a:cs typeface="Times New Roman" panose="02020603050405020304" pitchFamily="18" charset="0"/>
              </a:rPr>
              <a:t>  x = 3,  y = 5 ;</a:t>
            </a:r>
          </a:p>
          <a:p>
            <a:pPr algn="just">
              <a:spcBef>
                <a:spcPct val="50000"/>
              </a:spcBef>
            </a:pPr>
            <a:r>
              <a:rPr lang="en-US" altLang="zh-CN" sz="2400" b="0" dirty="0">
                <a:latin typeface="Book Antiqua" panose="02040602050305030304" pitchFamily="18" charset="0"/>
                <a:cs typeface="Times New Roman" panose="02020603050405020304" pitchFamily="18" charset="0"/>
              </a:rPr>
              <a:t>	  </a:t>
            </a:r>
            <a:r>
              <a:rPr lang="en-US" altLang="zh-CN" sz="2400" b="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boolean</a:t>
            </a:r>
            <a:r>
              <a:rPr lang="en-US" altLang="zh-CN" sz="2400" b="0" dirty="0">
                <a:latin typeface="Book Antiqua" panose="02040602050305030304" pitchFamily="18" charset="0"/>
                <a:cs typeface="Times New Roman" panose="02020603050405020304" pitchFamily="18" charset="0"/>
              </a:rPr>
              <a:t>  b= x &gt; y &amp;&amp; </a:t>
            </a:r>
            <a:r>
              <a:rPr lang="en-US" altLang="zh-CN" sz="2400" b="0" dirty="0">
                <a:solidFill>
                  <a:srgbClr val="0066FF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x++ == y--</a:t>
            </a:r>
            <a:r>
              <a:rPr lang="en-US" altLang="zh-CN" sz="2400" b="0" dirty="0">
                <a:latin typeface="Book Antiqua" panose="02040602050305030304" pitchFamily="18" charset="0"/>
                <a:cs typeface="Times New Roman" panose="02020603050405020304" pitchFamily="18" charset="0"/>
              </a:rPr>
              <a:t> ;</a:t>
            </a:r>
          </a:p>
          <a:p>
            <a:pPr algn="just">
              <a:spcBef>
                <a:spcPct val="50000"/>
              </a:spcBef>
            </a:pPr>
            <a:r>
              <a:rPr lang="en-US" altLang="zh-CN" sz="2400" b="0" dirty="0">
                <a:latin typeface="Book Antiqua" panose="02040602050305030304" pitchFamily="18" charset="0"/>
                <a:cs typeface="Times New Roman" panose="02020603050405020304" pitchFamily="18" charset="0"/>
              </a:rPr>
              <a:t>            //</a:t>
            </a:r>
            <a:r>
              <a:rPr lang="zh-CN" altLang="en-US" sz="2400" b="0" dirty="0">
                <a:latin typeface="Book Antiqua" panose="02040602050305030304" pitchFamily="18" charset="0"/>
                <a:cs typeface="Times New Roman" panose="02020603050405020304" pitchFamily="18" charset="0"/>
              </a:rPr>
              <a:t>运行后</a:t>
            </a:r>
            <a:r>
              <a:rPr lang="en-US" altLang="zh-CN" sz="2400" b="0" dirty="0">
                <a:latin typeface="Book Antiqua" panose="02040602050305030304" pitchFamily="18" charset="0"/>
              </a:rPr>
              <a:t>x</a:t>
            </a:r>
            <a:r>
              <a:rPr lang="zh-CN" altLang="en-US" sz="2400" b="0" dirty="0">
                <a:latin typeface="Book Antiqua" panose="02040602050305030304" pitchFamily="18" charset="0"/>
              </a:rPr>
              <a:t>为</a:t>
            </a:r>
            <a:r>
              <a:rPr lang="en-US" altLang="zh-CN" sz="2400" b="0" dirty="0">
                <a:latin typeface="Book Antiqua" panose="02040602050305030304" pitchFamily="18" charset="0"/>
              </a:rPr>
              <a:t>3</a:t>
            </a:r>
            <a:r>
              <a:rPr lang="zh-CN" altLang="en-US" sz="2400" b="0" dirty="0">
                <a:latin typeface="Book Antiqua" panose="02040602050305030304" pitchFamily="18" charset="0"/>
              </a:rPr>
              <a:t>，</a:t>
            </a:r>
            <a:r>
              <a:rPr lang="en-US" altLang="zh-CN" sz="2400" b="0" dirty="0">
                <a:latin typeface="Book Antiqua" panose="02040602050305030304" pitchFamily="18" charset="0"/>
              </a:rPr>
              <a:t>y</a:t>
            </a:r>
            <a:r>
              <a:rPr lang="zh-CN" altLang="en-US" sz="2400" b="0" dirty="0">
                <a:latin typeface="Book Antiqua" panose="02040602050305030304" pitchFamily="18" charset="0"/>
              </a:rPr>
              <a:t>为</a:t>
            </a:r>
            <a:r>
              <a:rPr lang="en-US" altLang="zh-CN" sz="2400" b="0" dirty="0">
                <a:latin typeface="Book Antiqua" panose="02040602050305030304" pitchFamily="18" charset="0"/>
              </a:rPr>
              <a:t>5</a:t>
            </a:r>
            <a:r>
              <a:rPr lang="zh-CN" altLang="en-US" sz="2400" b="0" dirty="0">
                <a:latin typeface="Book Antiqua" panose="02040602050305030304" pitchFamily="18" charset="0"/>
              </a:rPr>
              <a:t>，</a:t>
            </a:r>
            <a:r>
              <a:rPr lang="en-US" altLang="zh-CN" sz="2400" b="0" dirty="0">
                <a:latin typeface="Book Antiqua" panose="02040602050305030304" pitchFamily="18" charset="0"/>
              </a:rPr>
              <a:t>b</a:t>
            </a:r>
            <a:r>
              <a:rPr lang="zh-CN" altLang="en-US" sz="2400" b="0" dirty="0">
                <a:latin typeface="Book Antiqua" panose="02040602050305030304" pitchFamily="18" charset="0"/>
              </a:rPr>
              <a:t>为</a:t>
            </a:r>
            <a:r>
              <a:rPr lang="en-US" altLang="zh-CN" sz="2400" b="0" dirty="0">
                <a:latin typeface="Book Antiqua" panose="02040602050305030304" pitchFamily="18" charset="0"/>
              </a:rPr>
              <a:t>false</a:t>
            </a:r>
            <a:r>
              <a:rPr lang="en-US" altLang="zh-CN" sz="2400" b="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62181" name="AutoShape 5"/>
          <p:cNvSpPr/>
          <p:nvPr/>
        </p:nvSpPr>
        <p:spPr bwMode="auto">
          <a:xfrm>
            <a:off x="7379970" y="1772603"/>
            <a:ext cx="914400" cy="609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30208"/>
              <a:gd name="adj5" fmla="val 213282"/>
              <a:gd name="adj6" fmla="val -109204"/>
            </a:avLst>
          </a:prstGeom>
          <a:solidFill>
            <a:srgbClr val="00FFFF"/>
          </a:solidFill>
          <a:ln w="9525">
            <a:solidFill>
              <a:srgbClr val="0066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800" dirty="0"/>
              <a:t>短路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9795" y="1426210"/>
            <a:ext cx="5901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例</a:t>
            </a:r>
            <a:r>
              <a:rPr lang="en-US" altLang="zh-CN" sz="2400" b="1"/>
              <a:t>2-3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27990" y="1481455"/>
            <a:ext cx="8423910" cy="4525645"/>
          </a:xfrm>
        </p:spPr>
        <p:txBody>
          <a:bodyPr>
            <a:normAutofit/>
          </a:bodyPr>
          <a:lstStyle/>
          <a:p>
            <a:r>
              <a:rPr lang="zh-CN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位运算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是对操作数以二进制比特位为单位进行的操作和运算，位运算的运算对象只能是</a:t>
            </a:r>
            <a:r>
              <a:rPr lang="zh-CN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整型和字符型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，结果为</a:t>
            </a:r>
            <a:r>
              <a:rPr lang="zh-CN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整型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2.3.3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位运算符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2.1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标识符和关键字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67360" y="1052830"/>
            <a:ext cx="8328025" cy="5034280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中的命名规则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包名</a:t>
            </a: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</a:p>
          <a:p>
            <a:pPr marL="800100" lvl="2" indent="0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统一使用小写字母；</a:t>
            </a:r>
          </a:p>
          <a:p>
            <a:pPr marL="800100" lvl="2" indent="0">
              <a:buFont typeface="Arial" panose="020B0604020202020204" pitchFamily="34" charset="0"/>
              <a:buNone/>
            </a:pPr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多层包之间用点进行分隔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  <a:sym typeface="+mn-ea"/>
            </a:endParaRPr>
          </a:p>
          <a:p>
            <a:pPr marL="800100" lvl="2" indent="0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一般采用域名倒写的方式进行命名</a:t>
            </a:r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,</a:t>
            </a: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如</a:t>
            </a:r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cn.edu.bit.*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400" b="1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类名</a:t>
            </a:r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</a:p>
          <a:p>
            <a:pPr marL="80010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使用名词，</a:t>
            </a:r>
          </a:p>
          <a:p>
            <a:pPr marL="80010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驼峰命名法</a:t>
            </a:r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：每个词的首字母大写，如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HelloWorld</a:t>
            </a:r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</a:p>
          <a:p>
            <a:pPr lvl="1"/>
            <a:r>
              <a:rPr lang="zh-CN" altLang="en-US" sz="2400" b="1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接口名</a:t>
            </a:r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</a:p>
          <a:p>
            <a:pPr marL="80010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同类名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抽象类：</a:t>
            </a:r>
          </a:p>
          <a:p>
            <a:pPr marL="800100" lvl="2" indent="0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符合类名的命名规范即可， 为了和接口做出区别，一般以“Abstract”作为前缀。</a:t>
            </a:r>
            <a:endParaRPr lang="zh-CN" altLang="en-US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endParaRPr lang="zh-CN" altLang="en-US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313055" y="1101725"/>
            <a:ext cx="8229600" cy="4621530"/>
          </a:xfrm>
        </p:spPr>
        <p:txBody>
          <a:bodyPr vert="horz">
            <a:normAutofit/>
          </a:bodyPr>
          <a:lstStyle/>
          <a:p>
            <a:r>
              <a:rPr lang="zh-CN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设某航班周一、三、四、六飞行，当客户订票时如何根据客户的需求“星期几”获知该日是否有航班？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2-5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】航班计算问题。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55576" y="2420888"/>
          <a:ext cx="7344819" cy="33026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6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5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85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86706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sz="1800" kern="150" dirty="0">
                          <a:effectLst/>
                        </a:rPr>
                        <a:t>对应的星期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zh-CN" alt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六</a:t>
                      </a: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zh-CN" alt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五</a:t>
                      </a: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zh-CN" alt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四</a:t>
                      </a: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zh-CN" alt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三</a:t>
                      </a: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zh-CN" alt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二</a:t>
                      </a: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zh-CN" alt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</a:t>
                      </a: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zh-CN" alt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394">
                <a:tc>
                  <a:txBody>
                    <a:bodyPr/>
                    <a:lstStyle/>
                    <a:p>
                      <a:pPr indent="269875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sz="1800" kern="150" dirty="0">
                          <a:effectLst/>
                        </a:rPr>
                        <a:t>航班信息的二进制位</a:t>
                      </a:r>
                      <a:r>
                        <a:rPr lang="en-US" sz="1800" kern="150" dirty="0" err="1">
                          <a:effectLst/>
                        </a:rPr>
                        <a:t>flagFight</a:t>
                      </a:r>
                      <a:endParaRPr lang="zh-CN" sz="1800" dirty="0">
                        <a:effectLst/>
                      </a:endParaRPr>
                    </a:p>
                    <a:p>
                      <a:pPr indent="269875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800" kern="150" dirty="0">
                          <a:effectLst/>
                        </a:rPr>
                        <a:t>byte  </a:t>
                      </a:r>
                      <a:r>
                        <a:rPr lang="en-US" sz="1800" kern="150" dirty="0" err="1">
                          <a:effectLst/>
                        </a:rPr>
                        <a:t>flagFight</a:t>
                      </a:r>
                      <a:r>
                        <a:rPr lang="en-US" sz="1800" kern="150" dirty="0">
                          <a:effectLst/>
                        </a:rPr>
                        <a:t>=90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b="1" kern="15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altLang="en-US" sz="1800" b="1" kern="15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b="1" kern="15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altLang="en-US" sz="1800" b="1" kern="15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b="1" kern="15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altLang="en-US" sz="1800" b="1" kern="15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b="1" kern="15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altLang="en-US" sz="1800" b="1" kern="15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78">
                <a:tc rowSpan="4">
                  <a:txBody>
                    <a:bodyPr/>
                    <a:lstStyle/>
                    <a:p>
                      <a:pPr indent="269875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sz="1800" kern="150" dirty="0">
                          <a:effectLst/>
                        </a:rPr>
                        <a:t>想获取哪位信息时</a:t>
                      </a:r>
                      <a:endParaRPr lang="en-US" altLang="zh-CN" sz="1800" kern="150" dirty="0">
                        <a:effectLst/>
                      </a:endParaRPr>
                    </a:p>
                    <a:p>
                      <a:pPr indent="269875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sz="1800" kern="150" dirty="0">
                          <a:effectLst/>
                        </a:rPr>
                        <a:t>通过左移运算将“</a:t>
                      </a:r>
                      <a:r>
                        <a:rPr lang="en-US" sz="1800" kern="150" dirty="0">
                          <a:effectLst/>
                        </a:rPr>
                        <a:t>1</a:t>
                      </a:r>
                      <a:r>
                        <a:rPr lang="zh-CN" sz="1800" kern="150" dirty="0">
                          <a:effectLst/>
                        </a:rPr>
                        <a:t>”移至该位并与</a:t>
                      </a:r>
                      <a:r>
                        <a:rPr lang="en-US" sz="1800" kern="150" dirty="0" err="1">
                          <a:effectLst/>
                        </a:rPr>
                        <a:t>flagFight</a:t>
                      </a:r>
                      <a:r>
                        <a:rPr lang="zh-CN" sz="1800" kern="150" dirty="0">
                          <a:effectLst/>
                        </a:rPr>
                        <a:t>进行位与运算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8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altLang="zh-CN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91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indent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altLang="zh-CN" sz="18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kumimoji="0" lang="zh-CN" altLang="en-US" sz="1800" kern="15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966048" y="5687240"/>
            <a:ext cx="104695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(1&lt;&lt;n)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00297" y="5703072"/>
            <a:ext cx="18002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flagFight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548411" y="5703071"/>
            <a:ext cx="4357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&amp;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84120" y="5723255"/>
            <a:ext cx="4780915" cy="370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>
                <a:latin typeface="Consolas" panose="020B0609020204030204" pitchFamily="49" charset="0"/>
              </a:rPr>
              <a:t>(                    ) &gt; 0</a:t>
            </a:r>
            <a:endParaRPr lang="zh-CN" altLang="en-US" sz="2400" b="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35560" y="1124585"/>
            <a:ext cx="8229600" cy="4525645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CN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例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2-5</a:t>
            </a:r>
            <a:endParaRPr lang="zh-CN" altLang="zh-CN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设某航班周一、三、四、六飞行，当客户订票时如何根据客户的需求“星期几”获知该日是否有航班？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2-5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】航班计算问题。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8995" y="2349399"/>
            <a:ext cx="8388424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zh-CN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nb-NO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nb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b-NO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flagFight</a:t>
            </a:r>
            <a:r>
              <a:rPr lang="nb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=90;  </a:t>
            </a:r>
            <a:r>
              <a:rPr lang="nb-NO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//1,3,4,6</a:t>
            </a:r>
            <a:r>
              <a:rPr lang="zh-CN" altLang="nb-NO" b="1" dirty="0">
                <a:solidFill>
                  <a:srgbClr val="3F7F5F"/>
                </a:solidFill>
                <a:latin typeface="Consolas" panose="020B0609020204030204" pitchFamily="49" charset="0"/>
              </a:rPr>
              <a:t>有航班</a:t>
            </a:r>
          </a:p>
          <a:p>
            <a:pPr lvl="1"/>
            <a:endParaRPr lang="zh-CN" altLang="en-US" dirty="0"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输入要查询的日期</a:t>
            </a:r>
          </a:p>
          <a:p>
            <a:pPr lvl="1"/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输入要查询的日期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(</a:t>
            </a:r>
            <a:r>
              <a:rPr lang="zh-CN" alt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星期几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),</a:t>
            </a:r>
            <a:r>
              <a:rPr lang="zh-CN" alt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星期日用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0</a:t>
            </a:r>
            <a:r>
              <a:rPr lang="zh-CN" alt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表示：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scn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scn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();   </a:t>
            </a:r>
          </a:p>
          <a:p>
            <a:pPr lvl="1"/>
            <a:endParaRPr lang="zh-CN" altLang="en-US" dirty="0">
              <a:latin typeface="Consolas" panose="020B0609020204030204" pitchFamily="49" charset="0"/>
            </a:endParaRPr>
          </a:p>
          <a:p>
            <a:pPr lvl="1"/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flagFight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&amp;(1&lt;&lt;n))&gt;0 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该日有航班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该日没有航班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2.3.4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赋值运算符</a:t>
            </a:r>
          </a:p>
        </p:txBody>
      </p:sp>
      <p:sp>
        <p:nvSpPr>
          <p:cNvPr id="542723" name="Text Box 3"/>
          <p:cNvSpPr txBox="1">
            <a:spLocks noChangeArrowheads="1"/>
          </p:cNvSpPr>
          <p:nvPr/>
        </p:nvSpPr>
        <p:spPr bwMode="auto">
          <a:xfrm>
            <a:off x="755650" y="3573145"/>
            <a:ext cx="7240588" cy="52197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0">
                <a:latin typeface="Book Antiqua" panose="02040602050305030304" pitchFamily="18" charset="0"/>
              </a:rPr>
              <a:t>例如，</a:t>
            </a:r>
            <a:r>
              <a:rPr lang="en-US" altLang="zh-CN" sz="2800" b="0">
                <a:latin typeface="Book Antiqua" panose="02040602050305030304" pitchFamily="18" charset="0"/>
              </a:rPr>
              <a:t>i=5          //</a:t>
            </a:r>
            <a:r>
              <a:rPr lang="zh-CN" altLang="en-US" sz="2800" b="0">
                <a:latin typeface="Book Antiqua" panose="02040602050305030304" pitchFamily="18" charset="0"/>
              </a:rPr>
              <a:t>赋值表达式的值是</a:t>
            </a:r>
            <a:r>
              <a:rPr lang="en-US" altLang="zh-CN" sz="2800" b="0">
                <a:latin typeface="Book Antiqua" panose="02040602050305030304" pitchFamily="18" charset="0"/>
              </a:rPr>
              <a:t>5</a:t>
            </a:r>
          </a:p>
        </p:txBody>
      </p:sp>
      <p:sp>
        <p:nvSpPr>
          <p:cNvPr id="542724" name="Text Box 4"/>
          <p:cNvSpPr txBox="1">
            <a:spLocks noChangeArrowheads="1"/>
          </p:cNvSpPr>
          <p:nvPr/>
        </p:nvSpPr>
        <p:spPr bwMode="auto">
          <a:xfrm>
            <a:off x="533400" y="1524000"/>
            <a:ext cx="76962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altLang="zh-CN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Java</a:t>
            </a:r>
            <a:r>
              <a:rPr lang="zh-CN" altLang="en-US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中赋值运算符：</a:t>
            </a:r>
            <a:r>
              <a:rPr lang="en-US" altLang="zh-CN" sz="2400" b="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</a:t>
            </a:r>
            <a:r>
              <a:rPr lang="zh-CN" altLang="en-US" sz="2400" b="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+=</a:t>
            </a:r>
            <a:r>
              <a:rPr lang="zh-CN" altLang="en-US" sz="2400" b="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-=</a:t>
            </a:r>
            <a:r>
              <a:rPr lang="zh-CN" altLang="en-US" sz="2400" b="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、*</a:t>
            </a:r>
            <a:r>
              <a:rPr lang="en-US" altLang="zh-CN" sz="2400" b="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</a:t>
            </a:r>
            <a:r>
              <a:rPr lang="zh-CN" altLang="en-US" sz="2400" b="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等。 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zh-CN" altLang="en-US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赋值表达式</a:t>
            </a:r>
            <a:r>
              <a:rPr lang="en-US" altLang="zh-CN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</a:t>
            </a:r>
            <a:r>
              <a:rPr lang="zh-CN" altLang="en-US" sz="2400" b="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带有赋值运算符的表达式。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zh-CN" altLang="en-US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赋值表达式的含义</a:t>
            </a:r>
            <a:r>
              <a:rPr lang="en-US" altLang="zh-CN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</a:t>
            </a:r>
            <a:r>
              <a:rPr lang="zh-CN" altLang="en-US" sz="2400" b="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等号右边表达式的值赋给等号左边的变量。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</a:pPr>
            <a:endParaRPr lang="zh-CN" altLang="en-US" sz="2400" b="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0265" y="4687570"/>
            <a:ext cx="7106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操作运算符中的</a:t>
            </a:r>
            <a:r>
              <a:rPr lang="en-US" altLang="zh-CN" sz="2400"/>
              <a:t>+ </a:t>
            </a:r>
            <a:r>
              <a:rPr lang="zh-CN" altLang="en-US" sz="2400"/>
              <a:t>和</a:t>
            </a:r>
            <a:r>
              <a:rPr lang="en-US" altLang="zh-CN" sz="2400"/>
              <a:t>= </a:t>
            </a:r>
            <a:r>
              <a:rPr lang="zh-CN" altLang="en-US" sz="2400"/>
              <a:t>可以对引用类型操作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3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1" name="Text Box 3"/>
          <p:cNvSpPr txBox="1">
            <a:spLocks noGrp="1" noChangeArrowheads="1"/>
          </p:cNvSpPr>
          <p:nvPr>
            <p:ph idx="4294967295"/>
          </p:nvPr>
        </p:nvSpPr>
        <p:spPr>
          <a:xfrm>
            <a:off x="0" y="1481455"/>
            <a:ext cx="2890520" cy="1875790"/>
          </a:xfrm>
          <a:solidFill>
            <a:srgbClr val="FFCC00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err="1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i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= 1;     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err="1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i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=2+(j=4);  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i=(j=10)*(k=2);     </a:t>
            </a:r>
          </a:p>
        </p:txBody>
      </p:sp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2.3.4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赋值运算符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44773" name="Rectangle 5"/>
          <p:cNvSpPr>
            <a:spLocks noChangeArrowheads="1"/>
          </p:cNvSpPr>
          <p:nvPr/>
        </p:nvSpPr>
        <p:spPr bwMode="auto">
          <a:xfrm>
            <a:off x="3069833" y="1484784"/>
            <a:ext cx="223583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/>
              <a:t>//</a:t>
            </a:r>
            <a:r>
              <a:rPr lang="zh-CN" altLang="en-US" sz="2400" dirty="0"/>
              <a:t>表达式值为</a:t>
            </a:r>
            <a:r>
              <a:rPr lang="en-US" altLang="zh-CN" sz="2400" dirty="0"/>
              <a:t>1 </a:t>
            </a:r>
          </a:p>
        </p:txBody>
      </p:sp>
      <p:sp>
        <p:nvSpPr>
          <p:cNvPr id="544775" name="Rectangle 7"/>
          <p:cNvSpPr>
            <a:spLocks noChangeArrowheads="1"/>
          </p:cNvSpPr>
          <p:nvPr/>
        </p:nvSpPr>
        <p:spPr bwMode="auto">
          <a:xfrm>
            <a:off x="3015513" y="1960513"/>
            <a:ext cx="519366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/>
              <a:t>//</a:t>
            </a:r>
            <a:r>
              <a:rPr lang="zh-CN" altLang="en-US" sz="2400" dirty="0"/>
              <a:t>表达式值为</a:t>
            </a:r>
            <a:r>
              <a:rPr lang="en-US" altLang="zh-CN" sz="2400" dirty="0"/>
              <a:t>6</a:t>
            </a:r>
            <a:r>
              <a:rPr lang="zh-CN" altLang="en-US" sz="2400" dirty="0"/>
              <a:t>， </a:t>
            </a:r>
            <a:r>
              <a:rPr lang="en-US" altLang="zh-CN" sz="2400" dirty="0"/>
              <a:t>j</a:t>
            </a:r>
            <a:r>
              <a:rPr lang="zh-CN" altLang="en-US" sz="2400" dirty="0"/>
              <a:t>的值为</a:t>
            </a:r>
            <a:r>
              <a:rPr lang="en-US" altLang="zh-CN" sz="2400" dirty="0"/>
              <a:t>4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i</a:t>
            </a:r>
            <a:r>
              <a:rPr lang="zh-CN" altLang="en-US" sz="2400" dirty="0"/>
              <a:t>的值为</a:t>
            </a:r>
            <a:r>
              <a:rPr lang="en-US" altLang="zh-CN" sz="2400" dirty="0"/>
              <a:t>6</a:t>
            </a:r>
          </a:p>
        </p:txBody>
      </p:sp>
      <p:sp>
        <p:nvSpPr>
          <p:cNvPr id="544776" name="Rectangle 8"/>
          <p:cNvSpPr>
            <a:spLocks noChangeArrowheads="1"/>
          </p:cNvSpPr>
          <p:nvPr/>
        </p:nvSpPr>
        <p:spPr bwMode="auto">
          <a:xfrm>
            <a:off x="3015615" y="2606040"/>
            <a:ext cx="5800090" cy="100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r>
              <a:rPr lang="en-US" altLang="zh-CN" sz="2400" dirty="0"/>
              <a:t>//</a:t>
            </a:r>
            <a:r>
              <a:rPr lang="zh-CN" altLang="en-US" sz="2400" dirty="0"/>
              <a:t>表达式值为</a:t>
            </a:r>
            <a:r>
              <a:rPr lang="en-US" altLang="zh-CN" sz="2400" dirty="0"/>
              <a:t>20</a:t>
            </a:r>
            <a:r>
              <a:rPr lang="zh-CN" altLang="en-US" sz="2400" dirty="0"/>
              <a:t>， </a:t>
            </a:r>
            <a:r>
              <a:rPr lang="en-US" altLang="zh-CN" sz="2400" dirty="0"/>
              <a:t>j</a:t>
            </a:r>
            <a:r>
              <a:rPr lang="zh-CN" altLang="en-US" sz="2400" dirty="0"/>
              <a:t>的值为</a:t>
            </a:r>
            <a:r>
              <a:rPr lang="en-US" altLang="zh-CN" sz="2400" dirty="0"/>
              <a:t>10</a:t>
            </a:r>
            <a:r>
              <a:rPr lang="zh-CN" altLang="en-US" sz="2400" dirty="0"/>
              <a:t>，</a:t>
            </a:r>
            <a:r>
              <a:rPr lang="en-US" altLang="zh-CN" sz="2400" dirty="0"/>
              <a:t>k</a:t>
            </a:r>
            <a:r>
              <a:rPr lang="zh-CN" altLang="en-US" sz="2400" dirty="0"/>
              <a:t>的值为</a:t>
            </a:r>
            <a:r>
              <a:rPr lang="en-US" altLang="zh-CN" sz="2400" dirty="0"/>
              <a:t>2</a:t>
            </a:r>
            <a:r>
              <a:rPr lang="zh-CN" altLang="en-US" sz="2400" dirty="0"/>
              <a:t>，</a:t>
            </a:r>
          </a:p>
          <a:p>
            <a:r>
              <a:rPr lang="en-US" altLang="zh-CN" sz="2400" dirty="0"/>
              <a:t>i</a:t>
            </a:r>
            <a:r>
              <a:rPr lang="zh-CN" altLang="en-US" sz="2400" dirty="0"/>
              <a:t>的值为</a:t>
            </a:r>
            <a:r>
              <a:rPr lang="en-US" altLang="zh-CN" sz="2400" dirty="0"/>
              <a:t>20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773" grpId="0" bldLvl="0" animBg="1"/>
      <p:bldP spid="544775" grpId="0" bldLvl="0" animBg="1"/>
      <p:bldP spid="544776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2.3.4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赋值运算符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graphicFrame>
        <p:nvGraphicFramePr>
          <p:cNvPr id="546819" name="Group 3"/>
          <p:cNvGraphicFramePr>
            <a:graphicFrameLocks noGrp="1"/>
          </p:cNvGraphicFramePr>
          <p:nvPr/>
        </p:nvGraphicFramePr>
        <p:xfrm>
          <a:off x="539750" y="2060575"/>
          <a:ext cx="8229600" cy="274320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4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运算符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例子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等价于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=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+= 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= x + 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 =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-= 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= x - 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*=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*= 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= x * 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/=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/= 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= x / 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%=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%= 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= x % 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6851" name="Rectangle 35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1447800"/>
            <a:ext cx="8153400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indent="0">
              <a:buSzTx/>
              <a:buFont typeface="Wingdings" panose="05000000000000000000" pitchFamily="2" charset="2"/>
              <a:buChar char="§"/>
            </a:pPr>
            <a:r>
              <a:rPr lang="en-US" altLang="zh-CN" sz="2800"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  <a:r>
              <a:rPr lang="zh-CN" altLang="en-US" sz="2800">
                <a:latin typeface="Arial Unicode MS" panose="020B0604020202020204" pitchFamily="34" charset="-122"/>
                <a:ea typeface="宋体" panose="02010600030101010101" pitchFamily="2" charset="-122"/>
              </a:rPr>
              <a:t>常用的复合赋值运算符</a:t>
            </a:r>
          </a:p>
        </p:txBody>
      </p:sp>
      <p:sp>
        <p:nvSpPr>
          <p:cNvPr id="546852" name="Rectangle 36"/>
          <p:cNvSpPr>
            <a:spLocks noChangeArrowheads="1"/>
          </p:cNvSpPr>
          <p:nvPr/>
        </p:nvSpPr>
        <p:spPr bwMode="auto">
          <a:xfrm>
            <a:off x="539750" y="5011738"/>
            <a:ext cx="815340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例：</a:t>
            </a:r>
            <a: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a+=3        </a:t>
            </a:r>
            <a:r>
              <a:rPr lang="zh-CN" altLang="en-US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等价于   </a:t>
            </a:r>
            <a: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a=a+3</a:t>
            </a:r>
            <a:b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br>
            <a: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x*=y+8     </a:t>
            </a:r>
            <a:r>
              <a:rPr lang="zh-CN" altLang="en-US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等价于   </a:t>
            </a:r>
            <a: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x=x*</a:t>
            </a:r>
            <a:r>
              <a:rPr lang="en-US" altLang="zh-CN" sz="2800" dirty="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</a:t>
            </a:r>
            <a:r>
              <a:rPr lang="en-US" altLang="zh-CN" sz="28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y+8</a:t>
            </a:r>
            <a:r>
              <a:rPr lang="en-US" altLang="zh-CN" sz="2800" dirty="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pPr algn="just"/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条件运算符与条件表达式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     </a:t>
            </a:r>
            <a:r>
              <a:rPr lang="en-US" altLang="zh-CN" sz="2800" b="1" dirty="0">
                <a:solidFill>
                  <a:srgbClr val="CC33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e1? e2: e3</a:t>
            </a:r>
          </a:p>
          <a:p>
            <a:pPr lvl="2" algn="just"/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e1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为 </a:t>
            </a:r>
            <a:r>
              <a:rPr lang="en-US" altLang="zh-CN" sz="2800" dirty="0" err="1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boolean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类型</a:t>
            </a:r>
          </a:p>
          <a:p>
            <a:pPr lvl="2" algn="just"/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e2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与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e3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的类型相同</a:t>
            </a:r>
          </a:p>
          <a:p>
            <a:pPr lvl="1"/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执行顺序</a:t>
            </a:r>
          </a:p>
          <a:p>
            <a:pPr lvl="2">
              <a:buClr>
                <a:schemeClr val="tx1"/>
              </a:buClr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若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e1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的值为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true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e2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的值为最终结果</a:t>
            </a:r>
          </a:p>
          <a:p>
            <a:pPr lvl="2">
              <a:buClr>
                <a:schemeClr val="tx1"/>
              </a:buClr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若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e1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的值为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false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e3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的值为最终结果</a:t>
            </a:r>
          </a:p>
          <a:p>
            <a:pPr lvl="1">
              <a:buClr>
                <a:schemeClr val="tx1"/>
              </a:buClr>
            </a:pP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其它运算符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表达式的运算次序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: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取决于表达式中各种运算符的优先级。优先级高的运算符先运算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优先级低的运算符后运算，同一行中的运算符的优先级相同。</a:t>
            </a:r>
          </a:p>
          <a:p>
            <a:pPr>
              <a:lnSpc>
                <a:spcPct val="90000"/>
              </a:lnSpc>
            </a:pP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运算符的结合性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: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决定了并列的相同运算符的先后执行顺序。</a:t>
            </a:r>
          </a:p>
        </p:txBody>
      </p:sp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2.3.5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运算符的优先级与结合性</a:t>
            </a: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2.3.5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运算符的优先级与结合性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pic>
        <p:nvPicPr>
          <p:cNvPr id="5765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15" y="1052830"/>
            <a:ext cx="759904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6516" name="Group 4"/>
          <p:cNvGrpSpPr/>
          <p:nvPr/>
        </p:nvGrpSpPr>
        <p:grpSpPr bwMode="auto">
          <a:xfrm>
            <a:off x="138113" y="1676400"/>
            <a:ext cx="1644650" cy="4876800"/>
            <a:chOff x="87" y="1056"/>
            <a:chExt cx="1036" cy="3072"/>
          </a:xfrm>
        </p:grpSpPr>
        <p:sp>
          <p:nvSpPr>
            <p:cNvPr id="576517" name="Line 5"/>
            <p:cNvSpPr>
              <a:spLocks noChangeShapeType="1"/>
            </p:cNvSpPr>
            <p:nvPr/>
          </p:nvSpPr>
          <p:spPr bwMode="auto">
            <a:xfrm>
              <a:off x="768" y="1056"/>
              <a:ext cx="0" cy="307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miter lim="800000"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6518" name="Text Box 6"/>
            <p:cNvSpPr txBox="1">
              <a:spLocks noChangeArrowheads="1"/>
            </p:cNvSpPr>
            <p:nvPr/>
          </p:nvSpPr>
          <p:spPr bwMode="auto">
            <a:xfrm>
              <a:off x="720" y="1104"/>
              <a:ext cx="346" cy="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solidFill>
                    <a:schemeClr val="hlink"/>
                  </a:solidFill>
                </a:rPr>
                <a:t>高</a:t>
              </a:r>
            </a:p>
          </p:txBody>
        </p:sp>
        <p:sp>
          <p:nvSpPr>
            <p:cNvPr id="576519" name="Text Box 7"/>
            <p:cNvSpPr txBox="1">
              <a:spLocks noChangeArrowheads="1"/>
            </p:cNvSpPr>
            <p:nvPr/>
          </p:nvSpPr>
          <p:spPr bwMode="auto">
            <a:xfrm>
              <a:off x="87" y="3744"/>
              <a:ext cx="103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solidFill>
                    <a:schemeClr val="hlink"/>
                  </a:solidFill>
                </a:rPr>
                <a:t>低</a:t>
              </a:r>
            </a:p>
            <a:p>
              <a:pPr>
                <a:spcBef>
                  <a:spcPct val="50000"/>
                </a:spcBef>
              </a:pPr>
              <a:endParaRPr lang="zh-CN" altLang="en-US">
                <a:solidFill>
                  <a:schemeClr val="hlink"/>
                </a:solidFill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solidFill>
                  <a:schemeClr val="hlink"/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6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6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2.3.5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运算符的优先级与结合性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5235" y="4561840"/>
            <a:ext cx="6063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不用死记，用好小括号即可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7405" y="1125220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29690" y="2205355"/>
            <a:ext cx="24561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X &gt; Y &amp;&amp; ! Z</a:t>
            </a:r>
          </a:p>
          <a:p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X + Y + Z</a:t>
            </a:r>
          </a:p>
          <a:p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、！！</a:t>
            </a:r>
            <a:r>
              <a:rPr lang="en-US" altLang="zh-CN"/>
              <a:t>X</a:t>
            </a:r>
          </a:p>
          <a:p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650230" y="2216150"/>
            <a:ext cx="3048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 X &gt; Y </a:t>
            </a:r>
            <a:r>
              <a:rPr lang="zh-CN" altLang="en-US"/>
              <a:t>）</a:t>
            </a:r>
            <a:r>
              <a:rPr lang="en-US" altLang="zh-CN"/>
              <a:t>&amp;&amp; ( ! Z )</a:t>
            </a:r>
          </a:p>
          <a:p>
            <a:endParaRPr lang="en-US" altLang="zh-CN"/>
          </a:p>
          <a:p>
            <a:r>
              <a:rPr lang="en-US" altLang="zh-CN"/>
              <a:t>  ( X + Y ) + Z</a:t>
            </a:r>
          </a:p>
          <a:p>
            <a:endParaRPr lang="en-US" altLang="zh-CN"/>
          </a:p>
          <a:p>
            <a:r>
              <a:rPr lang="en-US" altLang="zh-CN"/>
              <a:t>  ! ( ! X)</a:t>
            </a:r>
          </a:p>
        </p:txBody>
      </p:sp>
      <p:sp>
        <p:nvSpPr>
          <p:cNvPr id="6" name="右箭头 5"/>
          <p:cNvSpPr/>
          <p:nvPr/>
        </p:nvSpPr>
        <p:spPr>
          <a:xfrm>
            <a:off x="3705860" y="2594610"/>
            <a:ext cx="1728470" cy="71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25900" y="2277110"/>
            <a:ext cx="1088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等价于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当表达式中出现了多种类型数据的混合运算时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需要进行类型转换。</a:t>
            </a:r>
          </a:p>
          <a:p>
            <a:pPr lvl="1"/>
            <a:endParaRPr lang="zh-CN" altLang="en-US" sz="2800" dirty="0">
              <a:solidFill>
                <a:srgbClr val="FF0000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2.4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表达式的类型转换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7" name="圆角矩形 9"/>
          <p:cNvSpPr/>
          <p:nvPr/>
        </p:nvSpPr>
        <p:spPr>
          <a:xfrm>
            <a:off x="624324" y="4311098"/>
            <a:ext cx="792088" cy="27003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byte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10"/>
          <p:cNvSpPr/>
          <p:nvPr/>
        </p:nvSpPr>
        <p:spPr>
          <a:xfrm>
            <a:off x="624324" y="3645024"/>
            <a:ext cx="792088" cy="27003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short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11"/>
          <p:cNvSpPr/>
          <p:nvPr/>
        </p:nvSpPr>
        <p:spPr>
          <a:xfrm>
            <a:off x="1848460" y="3645024"/>
            <a:ext cx="792088" cy="27003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int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12"/>
          <p:cNvSpPr/>
          <p:nvPr/>
        </p:nvSpPr>
        <p:spPr>
          <a:xfrm>
            <a:off x="3347864" y="3645024"/>
            <a:ext cx="792088" cy="27003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long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13"/>
          <p:cNvSpPr/>
          <p:nvPr/>
        </p:nvSpPr>
        <p:spPr>
          <a:xfrm>
            <a:off x="3144604" y="4581128"/>
            <a:ext cx="1283380" cy="27003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double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14"/>
          <p:cNvSpPr/>
          <p:nvPr/>
        </p:nvSpPr>
        <p:spPr>
          <a:xfrm>
            <a:off x="1848460" y="2996952"/>
            <a:ext cx="792088" cy="27003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char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15"/>
          <p:cNvSpPr/>
          <p:nvPr/>
        </p:nvSpPr>
        <p:spPr>
          <a:xfrm>
            <a:off x="1848460" y="4581128"/>
            <a:ext cx="792088" cy="27003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float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/>
          <p:cNvCxnSpPr>
            <a:stCxn id="27" idx="3"/>
          </p:cNvCxnSpPr>
          <p:nvPr/>
        </p:nvCxnSpPr>
        <p:spPr>
          <a:xfrm flipV="1">
            <a:off x="1416412" y="3915055"/>
            <a:ext cx="635308" cy="53105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1416412" y="3807042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30" idx="1"/>
          </p:cNvCxnSpPr>
          <p:nvPr/>
        </p:nvCxnSpPr>
        <p:spPr>
          <a:xfrm flipV="1">
            <a:off x="2640548" y="3780039"/>
            <a:ext cx="70731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3" idx="0"/>
            <a:endCxn id="29" idx="2"/>
          </p:cNvCxnSpPr>
          <p:nvPr/>
        </p:nvCxnSpPr>
        <p:spPr>
          <a:xfrm flipV="1">
            <a:off x="2244504" y="3915054"/>
            <a:ext cx="0" cy="666074"/>
          </a:xfrm>
          <a:prstGeom prst="straightConnector1">
            <a:avLst/>
          </a:prstGeom>
          <a:ln w="38100">
            <a:solidFill>
              <a:srgbClr val="202020"/>
            </a:solidFill>
            <a:prstDash val="sysDash"/>
            <a:headEnd type="arrow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1" idx="0"/>
            <a:endCxn id="30" idx="2"/>
          </p:cNvCxnSpPr>
          <p:nvPr/>
        </p:nvCxnSpPr>
        <p:spPr>
          <a:xfrm flipH="1" flipV="1">
            <a:off x="3743908" y="3915054"/>
            <a:ext cx="0" cy="666074"/>
          </a:xfrm>
          <a:prstGeom prst="straightConnector1">
            <a:avLst/>
          </a:prstGeom>
          <a:ln w="38100">
            <a:solidFill>
              <a:srgbClr val="202020"/>
            </a:solidFill>
            <a:prstDash val="sysDash"/>
            <a:headEnd type="arrow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 flipV="1">
            <a:off x="2496532" y="3915054"/>
            <a:ext cx="1067356" cy="666074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2208500" y="3266982"/>
            <a:ext cx="0" cy="378042"/>
          </a:xfrm>
          <a:prstGeom prst="straightConnector1">
            <a:avLst/>
          </a:prstGeom>
          <a:ln w="5715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3" idx="3"/>
            <a:endCxn id="31" idx="1"/>
          </p:cNvCxnSpPr>
          <p:nvPr/>
        </p:nvCxnSpPr>
        <p:spPr>
          <a:xfrm>
            <a:off x="2640548" y="4716143"/>
            <a:ext cx="50405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5004048" y="3689509"/>
            <a:ext cx="432048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5436096" y="3545493"/>
            <a:ext cx="29394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只要计算，必须进行的转换</a:t>
            </a: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5004048" y="4226940"/>
            <a:ext cx="4320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420283" y="4008899"/>
            <a:ext cx="29394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混合计算时发生的转换</a:t>
            </a:r>
          </a:p>
        </p:txBody>
      </p:sp>
      <p:sp>
        <p:nvSpPr>
          <p:cNvPr id="47" name="矩形 46"/>
          <p:cNvSpPr/>
          <p:nvPr/>
        </p:nvSpPr>
        <p:spPr>
          <a:xfrm>
            <a:off x="4949152" y="3000788"/>
            <a:ext cx="3363595" cy="3683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boolean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型数据不参与混合运算</a:t>
            </a: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5004048" y="4716077"/>
            <a:ext cx="432048" cy="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5408407" y="4510458"/>
            <a:ext cx="29394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转换时发生损失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48690" y="5131435"/>
            <a:ext cx="6576060" cy="624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从小类型可以自动转换为较大类型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表达式值结果的类型</a:t>
            </a:r>
            <a:r>
              <a:rPr lang="en-US" altLang="zh-CN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=</a:t>
            </a:r>
            <a:r>
              <a:rPr lang="zh-CN" altLang="en-US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sym typeface="+mn-ea"/>
              </a:rPr>
              <a:t>表达式中最大的类型</a:t>
            </a:r>
            <a:endParaRPr lang="zh-CN" altLang="en-US" b="1" dirty="0">
              <a:solidFill>
                <a:srgbClr val="FF0000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zh-CN" altLang="en-US" b="1" dirty="0">
              <a:solidFill>
                <a:srgbClr val="FF0000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2.1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标识符和关键字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215" y="909320"/>
            <a:ext cx="8450580" cy="5334000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中的命名规则</a:t>
            </a:r>
            <a:endParaRPr lang="zh-CN" altLang="en-US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400" b="1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方法名</a:t>
            </a:r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使用动词；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首字母小写，其余各词的首字母大写；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不建议使用下划线作为连接；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有返回值的方法一般加“get”前缀，设置的方法一般加对应的动词作为前缀（如：set、insert、update、delete）；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查询的方法一般以“select”或“find”或“query”作为前缀；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带有条件的方法一般在命名中使用“by”或“with”等字符；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判断的方法一般以“is”作为前缀；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测试方法一般以“test”作为前缀。</a:t>
            </a:r>
          </a:p>
          <a:p>
            <a:pPr marL="971550" lvl="2" indent="0">
              <a:buNone/>
            </a:pPr>
            <a:endParaRPr lang="zh-CN" altLang="en-US" sz="2400" b="1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971550" lvl="2" indent="0">
              <a:buNone/>
            </a:pPr>
            <a:endParaRPr lang="zh-CN" altLang="en-US" sz="2400" b="1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971550" lvl="2" indent="0">
              <a:buNone/>
            </a:pPr>
            <a:endParaRPr lang="zh-CN" altLang="en-US" sz="2400" b="1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2-6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】分析下面的赋值出错的原因。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2.4.1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数据类型自动转换的规则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5576" y="2348880"/>
            <a:ext cx="5040560" cy="30460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static void main(String[] </a:t>
            </a:r>
            <a:r>
              <a:rPr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zh-CN" altLang="zh-CN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int a = 1.2345;  </a:t>
            </a:r>
            <a:endParaRPr lang="zh-CN" altLang="zh-CN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zh-CN" altLang="zh-CN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byte b = 1;   		  </a:t>
            </a:r>
            <a:endParaRPr lang="zh-CN" altLang="zh-CN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 = b+1;</a:t>
            </a:r>
            <a:endParaRPr lang="zh-CN" altLang="zh-CN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endParaRPr lang="zh-CN" altLang="zh-CN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float c = 1.5;   </a:t>
            </a:r>
            <a:endParaRPr lang="zh-CN" altLang="zh-CN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sz="2800">
                <a:latin typeface="Arial Unicode MS" panose="020B0604020202020204" pitchFamily="34" charset="-122"/>
                <a:ea typeface="宋体" panose="02010600030101010101" pitchFamily="2" charset="-122"/>
              </a:rPr>
              <a:t>基本类型数据占有的内存宽度</a:t>
            </a:r>
          </a:p>
        </p:txBody>
      </p:sp>
      <p:graphicFrame>
        <p:nvGraphicFramePr>
          <p:cNvPr id="582711" name="Group 5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67360" y="1124268"/>
          <a:ext cx="8077200" cy="4896044"/>
        </p:xfrm>
        <a:graphic>
          <a:graphicData uri="http://schemas.openxmlformats.org/drawingml/2006/table">
            <a:tbl>
              <a:tblPr/>
              <a:tblGrid>
                <a:gridCol w="138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8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数据类型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关键字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占用位数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取值范围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布尔型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boolean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true, false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字符型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char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＼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 0000’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 ‘ ＼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 FFFF′ ’ 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字节型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byte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-128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127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短整型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short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-32768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32767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整型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int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-2147483648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 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2147483647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长整型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long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r>
                        <a:rPr kumimoji="1" lang="en-US" altLang="zh-CN" sz="1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-63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1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63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浮点型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float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32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1.40129846432481707e-45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3.40282346638528860e+38 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4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双精度型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double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</a:rPr>
                        <a:t>64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4.94065645841246544e-324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anose="020406020503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1.79769313486231570e+308d 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从较长的数据类型转换成较短的数据类型时，必须做强制类型转换。 即将表达式的类型强制性地转换成某一数据类型。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强制类型转换的格式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 </a:t>
            </a:r>
            <a:r>
              <a:rPr lang="zh-CN" altLang="en-US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（数据类型）表达式 </a:t>
            </a:r>
          </a:p>
          <a:p>
            <a:endParaRPr lang="en-US" altLang="zh-CN" sz="2800" dirty="0">
              <a:solidFill>
                <a:schemeClr val="folHlink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2.4.2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强制类型转换</a:t>
            </a: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8" name="Rectangle 18"/>
          <p:cNvSpPr>
            <a:spLocks noGrp="1" noChangeArrowheads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算法的基本控制结构</a:t>
            </a:r>
          </a:p>
          <a:p>
            <a:pPr lvl="1"/>
            <a:r>
              <a:rPr lang="zh-CN" altLang="en-US" sz="2800" dirty="0">
                <a:solidFill>
                  <a:srgbClr val="080808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顺序结构</a:t>
            </a:r>
          </a:p>
          <a:p>
            <a:pPr lvl="1"/>
            <a:r>
              <a:rPr lang="zh-CN" altLang="en-US" sz="2800" dirty="0">
                <a:solidFill>
                  <a:srgbClr val="080808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选择结构</a:t>
            </a:r>
          </a:p>
          <a:p>
            <a:pPr lvl="1"/>
            <a:r>
              <a:rPr lang="zh-CN" altLang="en-US" sz="2800" dirty="0">
                <a:solidFill>
                  <a:srgbClr val="080808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循环结构</a:t>
            </a:r>
          </a:p>
        </p:txBody>
      </p:sp>
      <p:sp>
        <p:nvSpPr>
          <p:cNvPr id="25615" name="Rectangle 15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流程控制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>
            <a:normAutofit/>
          </a:bodyPr>
          <a:lstStyle/>
          <a:p>
            <a:pPr>
              <a:buSzTx/>
              <a:buFont typeface="Wingdings" panose="05000000000000000000" pitchFamily="2" charset="2"/>
              <a:buChar char="§"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与算法的基本控制结构相关的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  <a:p>
            <a:pPr lvl="1">
              <a:buSzTx/>
              <a:buFont typeface="Wingdings" panose="05000000000000000000" pitchFamily="2" charset="2"/>
              <a:buChar char="§"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分支语句：</a:t>
            </a:r>
            <a:r>
              <a:rPr lang="en-US" altLang="zh-CN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if-else, switch</a:t>
            </a:r>
          </a:p>
          <a:p>
            <a:pPr lvl="1">
              <a:buSzTx/>
              <a:buFont typeface="Wingdings" panose="05000000000000000000" pitchFamily="2" charset="2"/>
              <a:buChar char="§"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循环语句：</a:t>
            </a:r>
            <a:r>
              <a:rPr lang="en-US" altLang="zh-CN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while, do-while, for</a:t>
            </a:r>
          </a:p>
          <a:p>
            <a:pPr lvl="1">
              <a:buSzTx/>
              <a:buFont typeface="Wingdings" panose="05000000000000000000" pitchFamily="2" charset="2"/>
              <a:buChar char="§"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与程序转移有关的其它语句：</a:t>
            </a:r>
            <a:r>
              <a:rPr lang="en-US" altLang="zh-CN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break, continue, return</a:t>
            </a:r>
          </a:p>
          <a:p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流程控制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2.5.1  if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(1) if   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) 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CC33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例：</a:t>
            </a:r>
            <a:r>
              <a:rPr lang="en-US" altLang="zh-CN" sz="2800" dirty="0">
                <a:solidFill>
                  <a:srgbClr val="CC33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if ( x &lt;= 0)  x = -x 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(2) if   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) 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1  else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CC33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例：</a:t>
            </a:r>
            <a:r>
              <a:rPr lang="en-US" altLang="zh-CN" sz="2800" dirty="0">
                <a:solidFill>
                  <a:srgbClr val="CC33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if  (x&gt;y)  z=x;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33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       else  z=y;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(3) if   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1)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1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else  if  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2)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else  if  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3)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3</a:t>
            </a:r>
            <a:b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</a:b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      …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else 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 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2.5.1  if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pic>
        <p:nvPicPr>
          <p:cNvPr id="37889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51460" y="1083310"/>
            <a:ext cx="1713865" cy="636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0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79705" y="1720215"/>
            <a:ext cx="1717040" cy="1902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682558" y="941705"/>
            <a:ext cx="2390775" cy="104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2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682558" y="1989455"/>
            <a:ext cx="2390775" cy="1952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3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04815" y="935990"/>
            <a:ext cx="2932430" cy="1259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4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507990" y="2421890"/>
            <a:ext cx="2933700" cy="19183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5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4453" y="4004628"/>
            <a:ext cx="1409700" cy="2278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6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475740" y="4004945"/>
            <a:ext cx="2319020" cy="2065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4427855" y="5107940"/>
            <a:ext cx="3973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if-else</a:t>
            </a:r>
            <a:r>
              <a:rPr lang="zh-CN" altLang="en-US"/>
              <a:t>语句或许是控制程序流程最基本的形式。</a:t>
            </a:r>
          </a:p>
          <a:p>
            <a:r>
              <a:rPr lang="zh-CN" altLang="en-US"/>
              <a:t>条件表达式必须产生一个布尔值</a:t>
            </a:r>
            <a:endParaRPr lang="zh-CN"/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539750" y="2708910"/>
            <a:ext cx="8229600" cy="28892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zh-CN" sz="2800" kern="12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if(year%4==0 &amp;&amp; year%100!=0 || year%400==0){</a:t>
            </a:r>
            <a:endParaRPr lang="zh-CN" altLang="zh-CN" sz="2800" kern="12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  <a:cs typeface="Arial Unicode MS" panose="020B0604020202020204" pitchFamily="34" charset="-122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altLang="zh-CN" sz="2800" kern="12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	</a:t>
            </a:r>
            <a:r>
              <a:rPr lang="en-US" altLang="zh-CN" sz="2800" kern="1200" dirty="0" err="1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System.out.println</a:t>
            </a:r>
            <a:r>
              <a:rPr lang="en-US" altLang="zh-CN" sz="2800" kern="12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(year+"</a:t>
            </a:r>
            <a:r>
              <a:rPr lang="zh-CN" altLang="zh-CN" sz="2800" kern="12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是闰年</a:t>
            </a:r>
            <a:r>
              <a:rPr lang="en-US" altLang="zh-CN" sz="2800" kern="12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");</a:t>
            </a:r>
            <a:endParaRPr lang="zh-CN" altLang="zh-CN" sz="2800" kern="12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  <a:cs typeface="Arial Unicode MS" panose="020B0604020202020204" pitchFamily="34" charset="-122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altLang="zh-CN" sz="2800" kern="12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}else{</a:t>
            </a:r>
            <a:endParaRPr lang="zh-CN" altLang="zh-CN" sz="2800" kern="12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  <a:cs typeface="Arial Unicode MS" panose="020B0604020202020204" pitchFamily="34" charset="-122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altLang="zh-CN" sz="2800" kern="12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	</a:t>
            </a:r>
            <a:r>
              <a:rPr lang="en-US" altLang="zh-CN" sz="2800" kern="1200" dirty="0" err="1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System.out.println</a:t>
            </a:r>
            <a:r>
              <a:rPr lang="en-US" altLang="zh-CN" sz="2800" kern="12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(year+"</a:t>
            </a:r>
            <a:r>
              <a:rPr lang="zh-CN" altLang="zh-CN" sz="2800" kern="12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不是闰年</a:t>
            </a:r>
            <a:r>
              <a:rPr lang="en-US" altLang="zh-CN" sz="2800" kern="12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");</a:t>
            </a:r>
            <a:endParaRPr lang="zh-CN" altLang="zh-CN" sz="2800" kern="12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  <a:cs typeface="Arial Unicode MS" panose="020B0604020202020204" pitchFamily="34" charset="-122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altLang="zh-CN" sz="2800" kern="12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}</a:t>
            </a:r>
            <a:endParaRPr lang="zh-CN" altLang="en-US" sz="2800" kern="12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2.5.1  if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9750" y="982345"/>
            <a:ext cx="81089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ea typeface="+mn-lt"/>
                <a:cs typeface="+mn-lt"/>
              </a:rPr>
              <a:t>普通闰年：公历年份是4的倍数，且不是100的倍数的，为闰年（如2004年、2020年等就是闰年）。</a:t>
            </a:r>
          </a:p>
          <a:p>
            <a:r>
              <a:rPr lang="zh-CN" altLang="en-US" sz="2400">
                <a:ea typeface="+mn-lt"/>
                <a:cs typeface="+mn-lt"/>
              </a:rPr>
              <a:t>世纪闰年：公历年份是整百数的，必须是400的倍数才是闰年（如1900年不是闰年，2000年是闰年）。</a:t>
            </a: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2-7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】根据输入的运算符（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+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-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*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/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）组织运算。</a:t>
            </a: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2.5.1  if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0" y="979170"/>
            <a:ext cx="8229600" cy="4525645"/>
          </a:xfrm>
          <a:noFill/>
        </p:spPr>
        <p:txBody>
          <a:bodyPr lIns="92075" tIns="46038" rIns="92075" bIns="46038"/>
          <a:lstStyle/>
          <a:p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一般形式</a:t>
            </a:r>
          </a:p>
          <a:p>
            <a:pPr marL="535305" lvl="1" indent="-1905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switch  (</a:t>
            </a: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)</a:t>
            </a:r>
          </a:p>
          <a:p>
            <a:pPr marL="535305" lvl="1" indent="-1905"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   {  case    </a:t>
            </a: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常量表达式 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： 语句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1</a:t>
            </a:r>
          </a:p>
          <a:p>
            <a:pPr marL="535305" lvl="1" indent="-1905"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  case   </a:t>
            </a: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常量表达式 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： 语句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2</a:t>
            </a:r>
          </a:p>
          <a:p>
            <a:pPr marL="535305" lvl="1" indent="-1905"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             ┆</a:t>
            </a:r>
          </a:p>
          <a:p>
            <a:pPr marL="535305" lvl="1" indent="-1905"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  case   </a:t>
            </a: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常量表达式 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n</a:t>
            </a: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： 语句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n</a:t>
            </a:r>
          </a:p>
          <a:p>
            <a:pPr marL="535305" lvl="1" indent="-1905"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  default :             </a:t>
            </a: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n+1</a:t>
            </a:r>
          </a:p>
          <a:p>
            <a:pPr marL="535305" lvl="1" indent="-1905"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   }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2.5.2  switch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</p:txBody>
      </p:sp>
      <p:sp>
        <p:nvSpPr>
          <p:cNvPr id="226308" name="Rectangle 4"/>
          <p:cNvSpPr>
            <a:spLocks noChangeArrowheads="1"/>
          </p:cNvSpPr>
          <p:nvPr/>
        </p:nvSpPr>
        <p:spPr bwMode="auto">
          <a:xfrm>
            <a:off x="3059430" y="1931670"/>
            <a:ext cx="1945640" cy="1761490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D1C1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6313" name="Text Box 9"/>
          <p:cNvSpPr txBox="1">
            <a:spLocks noChangeArrowheads="1"/>
          </p:cNvSpPr>
          <p:nvPr/>
        </p:nvSpPr>
        <p:spPr bwMode="auto">
          <a:xfrm>
            <a:off x="156210" y="4800600"/>
            <a:ext cx="88017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5305" indent="-190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执行顺序</a:t>
            </a:r>
          </a:p>
          <a:p>
            <a:pPr lvl="1" eaLnBrk="0" hangingPunct="0">
              <a:spcBef>
                <a:spcPct val="20000"/>
              </a:spcBef>
            </a:pPr>
            <a:r>
              <a:rPr lang="zh-CN" altLang="en-US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以</a:t>
            </a:r>
            <a:r>
              <a:rPr lang="en-US" altLang="zh-CN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case</a:t>
            </a:r>
            <a:r>
              <a:rPr lang="zh-CN" altLang="en-US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中的</a:t>
            </a:r>
            <a:r>
              <a:rPr lang="zh-CN" altLang="en-US" b="0" dirty="0">
                <a:solidFill>
                  <a:srgbClr val="CC33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常量表达式值</a:t>
            </a:r>
            <a:r>
              <a:rPr lang="zh-CN" altLang="en-US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为入口标号，由此开始顺序执行。如果要跳出执行，每个</a:t>
            </a:r>
            <a:r>
              <a:rPr lang="en-US" altLang="zh-CN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case</a:t>
            </a:r>
            <a:r>
              <a:rPr lang="zh-CN" altLang="en-US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分支最后应该加</a:t>
            </a:r>
            <a:r>
              <a:rPr lang="en-US" altLang="zh-CN" b="0" dirty="0">
                <a:solidFill>
                  <a:srgbClr val="CC33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break</a:t>
            </a:r>
            <a:r>
              <a:rPr lang="zh-CN" altLang="en-US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语句。</a:t>
            </a:r>
          </a:p>
        </p:txBody>
      </p:sp>
      <p:sp>
        <p:nvSpPr>
          <p:cNvPr id="226317" name="Text Box 13"/>
          <p:cNvSpPr txBox="1">
            <a:spLocks noChangeArrowheads="1"/>
          </p:cNvSpPr>
          <p:nvPr/>
        </p:nvSpPr>
        <p:spPr bwMode="auto">
          <a:xfrm>
            <a:off x="6501130" y="923925"/>
            <a:ext cx="2583180" cy="107188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D1C1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0">
                <a:latin typeface="Times New Roman" panose="02020603050405020304" pitchFamily="18" charset="0"/>
              </a:rPr>
              <a:t>每个常量表达式的值不能相同，次序不影响执行结果。</a:t>
            </a:r>
          </a:p>
        </p:txBody>
      </p:sp>
      <p:grpSp>
        <p:nvGrpSpPr>
          <p:cNvPr id="226328" name="Group 24"/>
          <p:cNvGrpSpPr/>
          <p:nvPr/>
        </p:nvGrpSpPr>
        <p:grpSpPr bwMode="auto">
          <a:xfrm>
            <a:off x="1979613" y="1455103"/>
            <a:ext cx="4486275" cy="396875"/>
            <a:chOff x="2304" y="1213"/>
            <a:chExt cx="2826" cy="250"/>
          </a:xfrm>
        </p:grpSpPr>
        <p:sp>
          <p:nvSpPr>
            <p:cNvPr id="226322" name="Line 18"/>
            <p:cNvSpPr>
              <a:spLocks noChangeShapeType="1"/>
            </p:cNvSpPr>
            <p:nvPr/>
          </p:nvSpPr>
          <p:spPr bwMode="auto">
            <a:xfrm flipV="1">
              <a:off x="2304" y="1440"/>
              <a:ext cx="1248" cy="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23" name="Text Box 19"/>
            <p:cNvSpPr txBox="1">
              <a:spLocks noChangeArrowheads="1"/>
            </p:cNvSpPr>
            <p:nvPr/>
          </p:nvSpPr>
          <p:spPr bwMode="auto">
            <a:xfrm>
              <a:off x="3574" y="1213"/>
              <a:ext cx="15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D1C1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sz="2000" b="0">
                  <a:latin typeface="Times New Roman" panose="02020603050405020304" pitchFamily="18" charset="0"/>
                </a:rPr>
                <a:t>可以是整型、字符型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6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6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6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6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8" grpId="0" bldLvl="0" animBg="1"/>
      <p:bldP spid="226313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2.1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标识符和关键字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30835" y="1124585"/>
            <a:ext cx="8450580" cy="452564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中的命名规则</a:t>
            </a:r>
            <a:endParaRPr lang="zh-CN" altLang="en-US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400" b="1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方法名</a:t>
            </a:r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</a:p>
          <a:p>
            <a:pPr marL="971550" lvl="2" indent="0">
              <a:buNone/>
            </a:pP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971550" lvl="2" indent="0">
              <a:buNone/>
            </a:pPr>
            <a:endParaRPr lang="zh-CN" altLang="en-US" sz="2400" b="1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971550" lvl="2" indent="0">
              <a:buNone/>
            </a:pPr>
            <a:endParaRPr lang="zh-CN" altLang="en-US" sz="2400" b="1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971550" lvl="2" indent="0">
              <a:buNone/>
            </a:pPr>
            <a:endParaRPr lang="zh-CN" altLang="en-US" sz="2400" b="1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微信截图_202301081838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2171700"/>
            <a:ext cx="5568950" cy="33248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2.5.2  switch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773555"/>
            <a:ext cx="6019800" cy="218122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switch (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myGrade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){  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case  ′A′ :     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myScore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= 5</a:t>
            </a:r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；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case  ′B′ :     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myScore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= 4 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case  ′C′ :     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myScore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= 3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default  :     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myScore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= 0 ;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}</a:t>
            </a:r>
          </a:p>
        </p:txBody>
      </p:sp>
      <p:grpSp>
        <p:nvGrpSpPr>
          <p:cNvPr id="225287" name="Group 7"/>
          <p:cNvGrpSpPr/>
          <p:nvPr/>
        </p:nvGrpSpPr>
        <p:grpSpPr bwMode="auto">
          <a:xfrm>
            <a:off x="6011863" y="1727547"/>
            <a:ext cx="2743200" cy="1938338"/>
            <a:chOff x="4032" y="912"/>
            <a:chExt cx="1728" cy="1221"/>
          </a:xfrm>
        </p:grpSpPr>
        <p:sp>
          <p:nvSpPr>
            <p:cNvPr id="225284" name="Text Box 4"/>
            <p:cNvSpPr txBox="1">
              <a:spLocks noChangeArrowheads="1"/>
            </p:cNvSpPr>
            <p:nvPr/>
          </p:nvSpPr>
          <p:spPr bwMode="auto">
            <a:xfrm>
              <a:off x="4368" y="912"/>
              <a:ext cx="1392" cy="1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0" dirty="0" err="1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myGrade</a:t>
              </a:r>
              <a:r>
                <a:rPr lang="zh-CN" altLang="en-US" sz="2400" b="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的值为‘</a:t>
              </a:r>
              <a:r>
                <a:rPr lang="en-US" altLang="zh-CN" sz="2400" b="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A’</a:t>
              </a:r>
              <a:r>
                <a:rPr lang="zh-CN" altLang="en-US" sz="2400" b="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，执行完</a:t>
              </a:r>
              <a:r>
                <a:rPr lang="en-US" altLang="zh-CN" sz="2400" b="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switch</a:t>
              </a:r>
              <a:r>
                <a:rPr lang="zh-CN" altLang="en-US" sz="2400" b="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语句后，</a:t>
              </a:r>
              <a:r>
                <a:rPr lang="en-US" altLang="zh-CN" sz="2400" b="0" dirty="0" err="1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myScore</a:t>
              </a:r>
              <a:r>
                <a:rPr lang="zh-CN" altLang="en-US" sz="2400" b="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的值被赋值为</a:t>
              </a:r>
              <a:r>
                <a:rPr lang="en-US" altLang="zh-CN" sz="2400" b="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</a:p>
          </p:txBody>
        </p:sp>
        <p:sp>
          <p:nvSpPr>
            <p:cNvPr id="225285" name="Line 5"/>
            <p:cNvSpPr>
              <a:spLocks noChangeShapeType="1"/>
            </p:cNvSpPr>
            <p:nvPr/>
          </p:nvSpPr>
          <p:spPr bwMode="auto">
            <a:xfrm flipH="1">
              <a:off x="4032" y="153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25286" name="Rectangle 6"/>
          <p:cNvSpPr>
            <a:spLocks noChangeArrowheads="1"/>
          </p:cNvSpPr>
          <p:nvPr/>
        </p:nvSpPr>
        <p:spPr bwMode="auto">
          <a:xfrm>
            <a:off x="381000" y="4175760"/>
            <a:ext cx="5464175" cy="18732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switch (</a:t>
            </a:r>
            <a:r>
              <a:rPr lang="en-US" altLang="zh-CN" sz="18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myGrade</a:t>
            </a: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){ 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case ′A′ :     </a:t>
            </a:r>
            <a:r>
              <a:rPr lang="en-US" altLang="zh-CN" sz="18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myScore</a:t>
            </a: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= 5 ;         </a:t>
            </a:r>
            <a:r>
              <a:rPr lang="en-US" altLang="zh-CN" sz="1800" dirty="0">
                <a:solidFill>
                  <a:schemeClr val="fol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break;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case ′B′ :     </a:t>
            </a:r>
            <a:r>
              <a:rPr lang="en-US" altLang="zh-CN" sz="18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myScore</a:t>
            </a: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= 4 ;          </a:t>
            </a:r>
            <a:r>
              <a:rPr lang="en-US" altLang="zh-CN" sz="1800" dirty="0">
                <a:solidFill>
                  <a:schemeClr val="fol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break;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case ′C′ :     </a:t>
            </a:r>
            <a:r>
              <a:rPr lang="en-US" altLang="zh-CN" sz="18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myScore</a:t>
            </a: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= 3 ;          </a:t>
            </a:r>
            <a:r>
              <a:rPr lang="en-US" altLang="zh-CN" sz="1800" dirty="0">
                <a:solidFill>
                  <a:schemeClr val="fol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break;</a:t>
            </a: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default  :     </a:t>
            </a:r>
            <a:r>
              <a:rPr lang="en-US" altLang="zh-CN" sz="18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myScore</a:t>
            </a: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= 0 ;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}</a:t>
            </a:r>
          </a:p>
        </p:txBody>
      </p:sp>
      <p:grpSp>
        <p:nvGrpSpPr>
          <p:cNvPr id="225291" name="Group 11"/>
          <p:cNvGrpSpPr/>
          <p:nvPr/>
        </p:nvGrpSpPr>
        <p:grpSpPr bwMode="auto">
          <a:xfrm>
            <a:off x="6227763" y="4175473"/>
            <a:ext cx="2590800" cy="1938338"/>
            <a:chOff x="4128" y="2640"/>
            <a:chExt cx="1632" cy="1221"/>
          </a:xfrm>
        </p:grpSpPr>
        <p:sp>
          <p:nvSpPr>
            <p:cNvPr id="225288" name="Text Box 8"/>
            <p:cNvSpPr txBox="1">
              <a:spLocks noChangeArrowheads="1"/>
            </p:cNvSpPr>
            <p:nvPr/>
          </p:nvSpPr>
          <p:spPr bwMode="auto">
            <a:xfrm>
              <a:off x="4368" y="2640"/>
              <a:ext cx="1392" cy="1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myGrade</a:t>
              </a:r>
              <a:r>
                <a:rPr lang="zh-CN" altLang="en-US" sz="2400" b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的值为‘</a:t>
              </a:r>
              <a:r>
                <a:rPr lang="en-US" altLang="zh-CN" sz="2400" b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A’</a:t>
              </a:r>
              <a:r>
                <a:rPr lang="zh-CN" altLang="en-US" sz="2400" b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，执行完</a:t>
              </a:r>
              <a:r>
                <a:rPr lang="en-US" altLang="zh-CN" sz="2400" b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switch</a:t>
              </a:r>
              <a:r>
                <a:rPr lang="zh-CN" altLang="en-US" sz="2400" b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语句后，</a:t>
              </a:r>
              <a:r>
                <a:rPr lang="en-US" altLang="zh-CN" sz="2400" b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myScore</a:t>
              </a:r>
              <a:r>
                <a:rPr lang="zh-CN" altLang="en-US" sz="2400" b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的值被赋值为</a:t>
              </a:r>
              <a:r>
                <a:rPr lang="en-US" altLang="zh-CN" sz="2400" b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</a:p>
          </p:txBody>
        </p:sp>
        <p:sp>
          <p:nvSpPr>
            <p:cNvPr id="225290" name="Line 10"/>
            <p:cNvSpPr>
              <a:spLocks noChangeShapeType="1"/>
            </p:cNvSpPr>
            <p:nvPr/>
          </p:nvSpPr>
          <p:spPr bwMode="auto">
            <a:xfrm flipH="1">
              <a:off x="4128" y="326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25293" name="Rectangle 13"/>
          <p:cNvSpPr>
            <a:spLocks noChangeArrowheads="1"/>
          </p:cNvSpPr>
          <p:nvPr/>
        </p:nvSpPr>
        <p:spPr bwMode="auto">
          <a:xfrm>
            <a:off x="395288" y="1268760"/>
            <a:ext cx="6048375" cy="3683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char  myGrade= ′A′;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6" grpId="0" bldLvl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2.5.2  switch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070" y="1700530"/>
            <a:ext cx="8153400" cy="251396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switch (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myGrade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{   case  ′A′ 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    case  ′B′ 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    case  ′C′ :   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myScore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= 1 ;    //</a:t>
            </a:r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及格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	                   </a:t>
            </a:r>
            <a:r>
              <a:rPr lang="en-US" altLang="zh-CN" sz="24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break 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    default :     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myScore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 = 0 ;   //</a:t>
            </a:r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不及格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  <a:cs typeface="Arial Unicode MS" panose="020B0604020202020204" pitchFamily="34" charset="-122"/>
              </a:rPr>
              <a:t>}</a:t>
            </a:r>
          </a:p>
        </p:txBody>
      </p:sp>
      <p:sp>
        <p:nvSpPr>
          <p:cNvPr id="229381" name="Rectangle 5"/>
          <p:cNvSpPr>
            <a:spLocks noChangeArrowheads="1"/>
          </p:cNvSpPr>
          <p:nvPr/>
        </p:nvSpPr>
        <p:spPr bwMode="auto">
          <a:xfrm>
            <a:off x="539552" y="1052984"/>
            <a:ext cx="732536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/>
              <a:t>多个不同的</a:t>
            </a:r>
            <a:r>
              <a:rPr lang="en-US" altLang="zh-CN" sz="2800" dirty="0"/>
              <a:t>case</a:t>
            </a:r>
            <a:r>
              <a:rPr lang="zh-CN" altLang="en-US" sz="2800" dirty="0"/>
              <a:t>值可以执行一组相同的操作。</a:t>
            </a:r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2.5.2  switch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表达式（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java17 </a:t>
            </a:r>
            <a:r>
              <a:rPr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后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05" y="1778635"/>
            <a:ext cx="6003290" cy="1685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3725" y="3644900"/>
            <a:ext cx="7364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case L -&gt;表达式可以有返回值，如果某个</a:t>
            </a:r>
            <a:r>
              <a:rPr lang="en-US" altLang="zh-CN"/>
              <a:t>case</a:t>
            </a:r>
            <a:r>
              <a:rPr lang="zh-CN" altLang="en-US"/>
              <a:t>模块有多条语句，必须用</a:t>
            </a:r>
            <a:r>
              <a:rPr lang="en-US" altLang="zh-CN"/>
              <a:t>{}</a:t>
            </a:r>
            <a:r>
              <a:rPr lang="zh-CN" altLang="en-US"/>
              <a:t>，返回值前加</a:t>
            </a:r>
            <a:r>
              <a:rPr lang="en-US" altLang="zh-CN"/>
              <a:t>yield</a:t>
            </a:r>
            <a:r>
              <a:rPr lang="zh-CN" altLang="en-US"/>
              <a:t>关键字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611505" y="4538980"/>
            <a:ext cx="5626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每个 case 允许多个常量，用逗号分隔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1505" y="530161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不再需要</a:t>
            </a:r>
            <a:r>
              <a:rPr lang="en-US" altLang="zh-CN"/>
              <a:t>break</a:t>
            </a:r>
            <a:r>
              <a:rPr lang="zh-CN" altLang="en-US"/>
              <a:t>语句；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2420" y="911225"/>
            <a:ext cx="8502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使用switch标准方式编写代码太多的break造成代码冗余可读性不高，可以借助函数式接口和lambda表达式简化书写</a:t>
            </a:r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2.5.2  switch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表达式（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java17 </a:t>
            </a:r>
            <a:r>
              <a:rPr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后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6" name="图片 5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1484630"/>
            <a:ext cx="3242945" cy="311340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10" y="1557020"/>
            <a:ext cx="4965700" cy="1949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7375" y="4975225"/>
            <a:ext cx="2868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如果只有一行返回值可以不用</a:t>
            </a:r>
            <a:r>
              <a:rPr lang="en-US" altLang="zh-CN"/>
              <a:t>yield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75760" y="4117340"/>
            <a:ext cx="428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只要有返回值必须用</a:t>
            </a:r>
            <a:r>
              <a:rPr lang="en-US" altLang="zh-CN"/>
              <a:t>yield</a:t>
            </a:r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2.5.3  while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循环语句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04570" y="1524000"/>
            <a:ext cx="8139430" cy="3200400"/>
          </a:xfrm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循环结构是在</a:t>
            </a:r>
            <a:r>
              <a:rPr lang="zh-CN" altLang="en-US" sz="2800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一定条件下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，反复执行某段程序的流程结构，被反复执行的程序被称为</a:t>
            </a:r>
            <a:r>
              <a:rPr lang="zh-CN" altLang="en-US" sz="2800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循环体</a:t>
            </a:r>
            <a:r>
              <a:rPr lang="zh-CN" altLang="en-US" sz="2800" b="1" dirty="0">
                <a:solidFill>
                  <a:srgbClr val="FF33CC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  <a:endParaRPr lang="en-US" altLang="zh-CN" sz="2800" b="1" dirty="0">
              <a:solidFill>
                <a:srgbClr val="FF33CC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的循环语句</a:t>
            </a:r>
          </a:p>
          <a:p>
            <a:pPr lvl="1"/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while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  <a:p>
            <a:pPr lvl="1"/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do-while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  <a:p>
            <a:pPr lvl="1"/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for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 </a:t>
            </a:r>
          </a:p>
          <a:p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flatTx/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2.5.3  while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循环语句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503680"/>
            <a:ext cx="8382000" cy="1493520"/>
          </a:xfrm>
          <a:noFill/>
        </p:spPr>
        <p:txBody>
          <a:bodyPr lIns="92075" tIns="46038" rIns="92075" bIns="46038"/>
          <a:lstStyle/>
          <a:p>
            <a:pPr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z="2800">
                <a:latin typeface="Arial Unicode MS" panose="020B0604020202020204" pitchFamily="34" charset="-122"/>
                <a:ea typeface="宋体" panose="02010600030101010101" pitchFamily="2" charset="-122"/>
              </a:rPr>
              <a:t>while </a:t>
            </a:r>
            <a:r>
              <a:rPr lang="zh-CN" altLang="en-US" sz="2800">
                <a:latin typeface="Arial Unicode MS" panose="020B0604020202020204" pitchFamily="34" charset="-122"/>
                <a:ea typeface="宋体" panose="02010600030101010101" pitchFamily="2" charset="-122"/>
              </a:rPr>
              <a:t>语句形式</a:t>
            </a:r>
          </a:p>
          <a:p>
            <a:pPr lvl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   </a:t>
            </a:r>
            <a:r>
              <a:rPr lang="en-US" altLang="zh-CN" sz="280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while  (</a:t>
            </a:r>
            <a:r>
              <a:rPr lang="zh-CN" altLang="en-US" sz="280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条件表达式</a:t>
            </a:r>
            <a:r>
              <a:rPr lang="en-US" altLang="zh-CN" sz="280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  </a:t>
            </a:r>
            <a:r>
              <a:rPr lang="zh-CN" altLang="en-US" sz="2800" b="1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br>
              <a:rPr lang="zh-CN" altLang="en-US" sz="2800">
                <a:latin typeface="Arial Unicode MS" panose="020B0604020202020204" pitchFamily="34" charset="-122"/>
                <a:ea typeface="宋体" panose="02010600030101010101" pitchFamily="2" charset="-122"/>
              </a:rPr>
            </a:br>
            <a:endParaRPr lang="zh-CN" altLang="en-US" sz="280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33479" name="Rectangle 7"/>
          <p:cNvSpPr>
            <a:spLocks noChangeArrowheads="1"/>
          </p:cNvSpPr>
          <p:nvPr/>
        </p:nvSpPr>
        <p:spPr bwMode="auto">
          <a:xfrm>
            <a:off x="609600" y="2819400"/>
            <a:ext cx="5943600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tx1"/>
              </a:buClr>
              <a:buFontTx/>
              <a:buBlip>
                <a:blip r:embed="rId3"/>
              </a:buBlip>
            </a:pPr>
            <a:r>
              <a:rPr lang="zh-CN" altLang="en-US" sz="2800" b="0"/>
              <a:t>执行顺序</a:t>
            </a:r>
          </a:p>
          <a:p>
            <a:pPr lvl="1">
              <a:buSzPct val="60000"/>
              <a:buFont typeface="Wingdings" panose="05000000000000000000" pitchFamily="2" charset="2"/>
              <a:buBlip>
                <a:blip r:embed="rId3"/>
              </a:buBlip>
            </a:pPr>
            <a:endParaRPr lang="en-US" altLang="zh-CN" b="0"/>
          </a:p>
        </p:txBody>
      </p:sp>
      <p:pic>
        <p:nvPicPr>
          <p:cNvPr id="23348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500438"/>
            <a:ext cx="2160588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3485" name="Group 13"/>
          <p:cNvGrpSpPr/>
          <p:nvPr/>
        </p:nvGrpSpPr>
        <p:grpSpPr bwMode="auto">
          <a:xfrm>
            <a:off x="5219700" y="3350578"/>
            <a:ext cx="2895600" cy="1938338"/>
            <a:chOff x="3936" y="1356"/>
            <a:chExt cx="1824" cy="1221"/>
          </a:xfrm>
        </p:grpSpPr>
        <p:sp>
          <p:nvSpPr>
            <p:cNvPr id="233478" name="Text Box 6"/>
            <p:cNvSpPr txBox="1">
              <a:spLocks noChangeArrowheads="1"/>
            </p:cNvSpPr>
            <p:nvPr/>
          </p:nvSpPr>
          <p:spPr bwMode="auto">
            <a:xfrm>
              <a:off x="4264" y="1356"/>
              <a:ext cx="1496" cy="1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D1C1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循环体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可以是复合语句，其中必须含有</a:t>
              </a:r>
              <a:r>
                <a:rPr lang="zh-CN" altLang="en-US" sz="2400" b="0" dirty="0">
                  <a:solidFill>
                    <a:srgbClr val="CC3300"/>
                  </a:solidFill>
                  <a:latin typeface="Times New Roman" panose="02020603050405020304" pitchFamily="18" charset="0"/>
                </a:rPr>
                <a:t>改变</a:t>
              </a:r>
              <a:r>
                <a:rPr lang="zh-CN" altLang="en-US" sz="2400" b="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条件表达式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值的语句。</a:t>
              </a:r>
            </a:p>
          </p:txBody>
        </p:sp>
        <p:sp>
          <p:nvSpPr>
            <p:cNvPr id="233484" name="Line 12"/>
            <p:cNvSpPr>
              <a:spLocks noChangeShapeType="1"/>
            </p:cNvSpPr>
            <p:nvPr/>
          </p:nvSpPr>
          <p:spPr bwMode="auto">
            <a:xfrm flipH="1">
              <a:off x="3936" y="189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9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2.5.3  while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循环语句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705" y="1341120"/>
            <a:ext cx="8733790" cy="4724400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2-9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】随机生成一个整数（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1~100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之间），由用户进行猜数，每次给出大小的提示，并记录猜数的次数。</a:t>
            </a:r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语法形式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109855" indent="0">
              <a:buNone/>
            </a:pPr>
            <a:r>
              <a:rPr lang="en-US" altLang="zh-CN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    for  (</a:t>
            </a:r>
            <a:r>
              <a:rPr lang="zh-CN" altLang="en-US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表达式</a:t>
            </a:r>
            <a:r>
              <a:rPr lang="en-US" altLang="zh-CN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；</a:t>
            </a:r>
            <a:r>
              <a:rPr lang="zh-CN" altLang="en-US" sz="2800" b="1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表达式</a:t>
            </a:r>
            <a:r>
              <a:rPr lang="en-US" altLang="zh-CN" sz="2800" b="1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；表达式</a:t>
            </a:r>
            <a:r>
              <a:rPr lang="en-US" altLang="zh-CN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3) </a:t>
            </a:r>
            <a:r>
              <a:rPr lang="zh-CN" altLang="en-US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2.5.4  for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循环语句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grpSp>
        <p:nvGrpSpPr>
          <p:cNvPr id="5" name="Group 25"/>
          <p:cNvGrpSpPr/>
          <p:nvPr/>
        </p:nvGrpSpPr>
        <p:grpSpPr bwMode="auto">
          <a:xfrm>
            <a:off x="3492500" y="2560638"/>
            <a:ext cx="2201863" cy="581025"/>
            <a:chOff x="2522" y="1680"/>
            <a:chExt cx="1387" cy="366"/>
          </a:xfrm>
        </p:grpSpPr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3168" y="1680"/>
              <a:ext cx="0" cy="144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522" y="1815"/>
              <a:ext cx="138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D1C1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sz="1800">
                  <a:latin typeface="Times New Roman" panose="02020603050405020304" pitchFamily="18" charset="0"/>
                </a:rPr>
                <a:t>为</a:t>
              </a:r>
              <a:r>
                <a:rPr lang="en-US" altLang="zh-CN" sz="1800">
                  <a:latin typeface="Times New Roman" panose="02020603050405020304" pitchFamily="18" charset="0"/>
                </a:rPr>
                <a:t>true</a:t>
              </a:r>
              <a:r>
                <a:rPr lang="zh-CN" altLang="en-US" sz="1800">
                  <a:latin typeface="Times New Roman" panose="02020603050405020304" pitchFamily="18" charset="0"/>
                </a:rPr>
                <a:t>时执行循环体</a:t>
              </a:r>
            </a:p>
          </p:txBody>
        </p:sp>
      </p:grpSp>
      <p:grpSp>
        <p:nvGrpSpPr>
          <p:cNvPr id="8" name="Group 26"/>
          <p:cNvGrpSpPr/>
          <p:nvPr/>
        </p:nvGrpSpPr>
        <p:grpSpPr bwMode="auto">
          <a:xfrm>
            <a:off x="5795963" y="2552700"/>
            <a:ext cx="3003550" cy="1236663"/>
            <a:chOff x="3868" y="1680"/>
            <a:chExt cx="1892" cy="779"/>
          </a:xfrm>
        </p:grpSpPr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4368" y="1680"/>
              <a:ext cx="0" cy="288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3868" y="1968"/>
              <a:ext cx="1892" cy="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D1C1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sz="1800">
                  <a:latin typeface="Times New Roman" panose="02020603050405020304" pitchFamily="18" charset="0"/>
                </a:rPr>
                <a:t>每次执行完循环体后求解</a:t>
              </a:r>
              <a:r>
                <a:rPr lang="en-US" altLang="zh-CN" sz="1800">
                  <a:latin typeface="Times New Roman" panose="02020603050405020304" pitchFamily="18" charset="0"/>
                </a:rPr>
                <a:t>.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zh-CN" altLang="en-US" sz="1800">
                  <a:latin typeface="宋体" panose="02010600030101010101" pitchFamily="2" charset="-122"/>
                </a:rPr>
                <a:t>用于改变循环控制变量的值</a:t>
              </a:r>
              <a:r>
                <a:rPr lang="zh-CN" altLang="en-US" sz="1800">
                  <a:latin typeface="Times New Roman" panose="02020603050405020304" pitchFamily="18" charset="0"/>
                </a:rPr>
                <a:t> </a:t>
              </a:r>
            </a:p>
          </p:txBody>
        </p:sp>
      </p:grpSp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08" y="3932880"/>
            <a:ext cx="1762125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24"/>
          <p:cNvGrpSpPr/>
          <p:nvPr/>
        </p:nvGrpSpPr>
        <p:grpSpPr bwMode="auto">
          <a:xfrm>
            <a:off x="990600" y="2565400"/>
            <a:ext cx="3406775" cy="1236663"/>
            <a:chOff x="624" y="1680"/>
            <a:chExt cx="2146" cy="779"/>
          </a:xfrm>
        </p:grpSpPr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624" y="1968"/>
              <a:ext cx="2146" cy="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D1C1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sz="1800">
                  <a:latin typeface="Times New Roman" panose="02020603050405020304" pitchFamily="18" charset="0"/>
                </a:rPr>
                <a:t>循环前先求解</a:t>
              </a:r>
              <a:r>
                <a:rPr lang="en-US" altLang="zh-CN" sz="1800">
                  <a:latin typeface="Times New Roman" panose="02020603050405020304" pitchFamily="18" charset="0"/>
                </a:rPr>
                <a:t>,</a:t>
              </a:r>
              <a:r>
                <a:rPr lang="en-US" altLang="zh-CN" sz="1800">
                  <a:latin typeface="宋体" panose="02010600030101010101" pitchFamily="2" charset="-122"/>
                </a:rPr>
                <a:t> 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zh-CN" altLang="en-US" sz="1800">
                  <a:latin typeface="宋体" panose="02010600030101010101" pitchFamily="2" charset="-122"/>
                </a:rPr>
                <a:t>完成初始化循环变量和其他变量</a:t>
              </a: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5" name="Line 23"/>
            <p:cNvSpPr>
              <a:spLocks noChangeShapeType="1"/>
            </p:cNvSpPr>
            <p:nvPr/>
          </p:nvSpPr>
          <p:spPr bwMode="auto">
            <a:xfrm flipV="1">
              <a:off x="1776" y="168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825500" y="4819003"/>
            <a:ext cx="5334000" cy="460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例</a:t>
            </a:r>
            <a:r>
              <a:rPr lang="en-US" altLang="zh-CN" sz="24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  for(i=1; i&lt;=100; i++)  sum+=i;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2.5.4  for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循环语句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2-10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】输入一个日期，包括年、月、日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3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个数字，计算该日期是该年中的第几天。</a:t>
            </a: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2.5.4  for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循环语句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772920"/>
            <a:ext cx="8458200" cy="533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）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for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语句的三个表达式可以为空（但分号不能省略）</a:t>
            </a:r>
          </a:p>
        </p:txBody>
      </p:sp>
      <p:sp>
        <p:nvSpPr>
          <p:cNvPr id="248836" name="Text Box 4"/>
          <p:cNvSpPr txBox="1">
            <a:spLocks noChangeArrowheads="1"/>
          </p:cNvSpPr>
          <p:nvPr/>
        </p:nvSpPr>
        <p:spPr bwMode="auto">
          <a:xfrm>
            <a:off x="762000" y="2668612"/>
            <a:ext cx="7931150" cy="11137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118800" bIns="180000">
            <a:spAutoFit/>
          </a:bodyPr>
          <a:lstStyle/>
          <a:p>
            <a:pPr algn="just">
              <a:lnSpc>
                <a:spcPct val="50000"/>
              </a:lnSpc>
              <a:spcBef>
                <a:spcPts val="600"/>
              </a:spcBef>
            </a:pPr>
            <a:r>
              <a:rPr lang="en-US" altLang="zh-CN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for (; ;) </a:t>
            </a:r>
            <a:r>
              <a:rPr lang="zh-CN" altLang="en-US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语句</a:t>
            </a:r>
            <a:r>
              <a:rPr lang="en-US" altLang="zh-CN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  </a:t>
            </a:r>
          </a:p>
          <a:p>
            <a:pPr algn="just">
              <a:lnSpc>
                <a:spcPct val="50000"/>
              </a:lnSpc>
              <a:spcBef>
                <a:spcPts val="600"/>
              </a:spcBef>
            </a:pPr>
            <a:r>
              <a:rPr lang="en-US" altLang="zh-CN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          //</a:t>
            </a:r>
            <a:r>
              <a:rPr lang="zh-CN" altLang="en-US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相当于  </a:t>
            </a:r>
            <a:r>
              <a:rPr lang="en-US" altLang="zh-CN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while (true)  </a:t>
            </a:r>
            <a:r>
              <a:rPr lang="zh-CN" altLang="en-US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语句</a:t>
            </a:r>
            <a:r>
              <a:rPr lang="en-US" altLang="zh-CN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sp>
        <p:nvSpPr>
          <p:cNvPr id="248840" name="Text Box 8"/>
          <p:cNvSpPr txBox="1">
            <a:spLocks noChangeArrowheads="1"/>
          </p:cNvSpPr>
          <p:nvPr/>
        </p:nvSpPr>
        <p:spPr bwMode="auto">
          <a:xfrm>
            <a:off x="768350" y="4767470"/>
            <a:ext cx="7924800" cy="3860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for(</a:t>
            </a:r>
            <a:r>
              <a:rPr lang="en-US" altLang="zh-CN" sz="24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sum=0, int i=1</a:t>
            </a:r>
            <a:r>
              <a:rPr lang="en-US" altLang="zh-CN" sz="24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  i&lt;=100;  i++)   sum+=i;</a:t>
            </a:r>
          </a:p>
        </p:txBody>
      </p:sp>
      <p:sp>
        <p:nvSpPr>
          <p:cNvPr id="2" name="矩形 1"/>
          <p:cNvSpPr/>
          <p:nvPr/>
        </p:nvSpPr>
        <p:spPr>
          <a:xfrm>
            <a:off x="685800" y="1124665"/>
            <a:ext cx="604847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关于</a:t>
            </a:r>
            <a:r>
              <a:rPr lang="en-US" altLang="zh-CN" sz="3200" dirty="0"/>
              <a:t>for</a:t>
            </a:r>
            <a:r>
              <a:rPr lang="zh-CN" altLang="en-US" sz="3200" dirty="0"/>
              <a:t>语句的几点说明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39750" y="3936835"/>
            <a:ext cx="82296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0">
                <a:latin typeface="Book Antiqua" panose="02040602050305030304" pitchFamily="18" charset="0"/>
              </a:rPr>
              <a:t>（</a:t>
            </a:r>
            <a:r>
              <a:rPr lang="en-US" altLang="zh-CN" sz="2800" b="0">
                <a:latin typeface="Book Antiqua" panose="02040602050305030304" pitchFamily="18" charset="0"/>
              </a:rPr>
              <a:t>2</a:t>
            </a:r>
            <a:r>
              <a:rPr lang="zh-CN" altLang="en-US" sz="2800" b="0">
                <a:latin typeface="Book Antiqua" panose="02040602050305030304" pitchFamily="18" charset="0"/>
              </a:rPr>
              <a:t>）在表达式</a:t>
            </a:r>
            <a:r>
              <a:rPr lang="en-US" altLang="zh-CN" sz="2800" b="0">
                <a:latin typeface="Book Antiqua" panose="02040602050305030304" pitchFamily="18" charset="0"/>
              </a:rPr>
              <a:t>1</a:t>
            </a:r>
            <a:r>
              <a:rPr lang="zh-CN" altLang="en-US" sz="2800" b="0">
                <a:latin typeface="Book Antiqua" panose="02040602050305030304" pitchFamily="18" charset="0"/>
              </a:rPr>
              <a:t>和表达式</a:t>
            </a:r>
            <a:r>
              <a:rPr lang="en-US" altLang="zh-CN" sz="2800" b="0">
                <a:latin typeface="Book Antiqua" panose="02040602050305030304" pitchFamily="18" charset="0"/>
              </a:rPr>
              <a:t>3</a:t>
            </a:r>
            <a:r>
              <a:rPr lang="zh-CN" altLang="en-US" sz="2800" b="0">
                <a:latin typeface="Book Antiqua" panose="02040602050305030304" pitchFamily="18" charset="0"/>
              </a:rPr>
              <a:t>的位置上可包含多个语句</a:t>
            </a:r>
            <a:r>
              <a:rPr lang="zh-CN" altLang="en-US">
                <a:latin typeface="Book Antiqua" panose="02040602050305030304" pitchFamily="18" charset="0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6" grpId="0" bldLvl="0" animBg="1" autoUpdateAnimBg="0"/>
      <p:bldP spid="248840" grpId="0" bldLvl="0" animBg="1" autoUpdateAnimBg="0"/>
      <p:bldP spid="10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2.1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标识符和关键字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30835" y="1124585"/>
            <a:ext cx="8450580" cy="452564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中的命名规则</a:t>
            </a:r>
            <a:endParaRPr lang="zh-CN" altLang="en-US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400" b="1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变量名</a:t>
            </a:r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使用名词；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首字母小写，其余各词的首字母大写；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不建议使用下划线作为连接；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如</a:t>
            </a:r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userID,userName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常量名：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使用名词；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全部大写字母；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多个单词之间使用“_”进行分隔。</a:t>
            </a:r>
          </a:p>
          <a:p>
            <a:pPr marL="971550" lvl="2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如</a:t>
            </a:r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MAX_AGE</a:t>
            </a:r>
            <a:r>
              <a: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；</a:t>
            </a:r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MIN_NUMBER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971550" lvl="2" indent="0">
              <a:buNone/>
            </a:pPr>
            <a:endParaRPr lang="zh-CN" altLang="en-US" sz="2400" b="1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971550" lvl="2" indent="0">
              <a:buNone/>
            </a:pPr>
            <a:endParaRPr lang="zh-CN" altLang="en-US" sz="2400" b="1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971550" lvl="2" indent="0">
              <a:buNone/>
            </a:pPr>
            <a:endParaRPr lang="zh-CN" altLang="en-US" sz="2400" b="1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1268730"/>
            <a:ext cx="8229600" cy="4526280"/>
          </a:xfrm>
        </p:spPr>
        <p:txBody>
          <a:bodyPr/>
          <a:lstStyle/>
          <a:p>
            <a:pPr marL="109855" indent="0"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）多种表达方式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2.5.4  for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循环语句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11560" y="1848280"/>
            <a:ext cx="7902594" cy="1349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226800">
            <a:spAutoFit/>
          </a:bodyPr>
          <a:lstStyle/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sum=0;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</a:t>
            </a:r>
            <a:r>
              <a:rPr lang="en-US" altLang="zh-CN" sz="2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i=1</a:t>
            </a: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//</a:t>
            </a:r>
            <a:r>
              <a:rPr lang="zh-CN" altLang="en-US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在</a:t>
            </a: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</a:t>
            </a:r>
            <a:r>
              <a:rPr lang="zh-CN" altLang="en-US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语句之前给循环控制变量赋初值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zh-CN" altLang="en-US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</a:t>
            </a: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 (</a:t>
            </a:r>
            <a:r>
              <a:rPr lang="en-US" altLang="zh-CN" sz="2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</a:t>
            </a: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i&lt;100; i++)  sum=sum+i;          //</a:t>
            </a:r>
            <a:r>
              <a:rPr lang="zh-CN" altLang="en-US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省略表达式</a:t>
            </a: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endParaRPr lang="en-US" altLang="zh-CN" sz="20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1560" y="3360448"/>
            <a:ext cx="7902594" cy="10769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262800">
            <a:spAutoFit/>
          </a:bodyPr>
          <a:lstStyle/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</a:t>
            </a:r>
            <a:r>
              <a:rPr lang="en-US" altLang="zh-CN" sz="2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i=1</a:t>
            </a: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//</a:t>
            </a:r>
            <a:r>
              <a:rPr lang="zh-CN" altLang="en-US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在</a:t>
            </a: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</a:t>
            </a:r>
            <a:r>
              <a:rPr lang="zh-CN" altLang="en-US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语句之前给循环控制变量赋初值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zh-CN" altLang="en-US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</a:t>
            </a: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 (</a:t>
            </a:r>
            <a:r>
              <a:rPr lang="en-US" altLang="zh-CN" sz="2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sum=0;</a:t>
            </a: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i&lt;100; i++)    //</a:t>
            </a:r>
            <a:r>
              <a:rPr lang="zh-CN" altLang="en-US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表达式</a:t>
            </a: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zh-CN" altLang="en-US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与循环控制变量无关 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zh-CN" altLang="en-US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      </a:t>
            </a:r>
            <a:r>
              <a:rPr lang="en-US" altLang="zh-CN"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sum=sum+i;                            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11560" y="4593936"/>
            <a:ext cx="7902594" cy="1168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for (sum=0,  i=1;  i&lt;100</a:t>
            </a:r>
            <a:r>
              <a:rPr lang="en-US" altLang="zh-CN" sz="2000" dirty="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 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){       //</a:t>
            </a:r>
            <a:r>
              <a:rPr lang="zh-CN" altLang="en-US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省略表达式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   sum=</a:t>
            </a:r>
            <a:r>
              <a:rPr lang="en-US" altLang="zh-CN" sz="2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sum+i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  </a:t>
            </a:r>
            <a:r>
              <a:rPr lang="en-US" altLang="zh-CN" sz="2000" dirty="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i++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  }           //</a:t>
            </a:r>
            <a:r>
              <a:rPr lang="zh-CN" altLang="en-US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在循环体中改变循环控制条件 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endParaRPr lang="en-US" altLang="zh-CN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11560" y="5889336"/>
            <a:ext cx="7902594" cy="860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for( </a:t>
            </a:r>
            <a:r>
              <a:rPr lang="en-US" altLang="zh-CN" sz="2000" dirty="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i=0, j=10;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i&lt;j; </a:t>
            </a:r>
            <a:r>
              <a:rPr lang="en-US" altLang="zh-CN" sz="2000" dirty="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i++, j--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 {……} 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                                 //  </a:t>
            </a:r>
            <a:r>
              <a:rPr lang="zh-CN" altLang="en-US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表达式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zh-CN" altLang="en-US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和表达式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zh-CN" altLang="en-US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可以是逗号表达式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0"/>
      <p:bldP spid="8" grpId="0" bldLvl="0" animBg="1" autoUpdateAnimBg="0"/>
      <p:bldP spid="9" grpId="0" bldLvl="0" animBg="1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注意事项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2.5.4  for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循环语句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30810" y="2780665"/>
            <a:ext cx="9210040" cy="9531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sum=0;</a:t>
            </a:r>
          </a:p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for(</a:t>
            </a:r>
            <a:r>
              <a:rPr lang="en-US" altLang="zh-CN" sz="2000" dirty="0" err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int</a:t>
            </a:r>
            <a:r>
              <a:rPr lang="en-US" altLang="zh-CN" sz="2000" dirty="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i=1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  i&lt;=100;  i++)  //</a:t>
            </a:r>
            <a:r>
              <a:rPr lang="zh-CN" altLang="en-US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在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</a:t>
            </a:r>
            <a:r>
              <a:rPr lang="zh-CN" altLang="en-US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语句中声明循环控制变量并赋初值</a:t>
            </a:r>
          </a:p>
          <a:p>
            <a:pPr algn="just">
              <a:lnSpc>
                <a:spcPct val="60000"/>
              </a:lnSpc>
              <a:spcBef>
                <a:spcPct val="50000"/>
              </a:spcBef>
            </a:pPr>
            <a:r>
              <a:rPr lang="zh-CN" altLang="en-US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sum+=i;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304611" y="4221728"/>
            <a:ext cx="7924800" cy="3067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  <a:r>
              <a:rPr lang="en-US" altLang="zh-CN" sz="2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System.out.println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</a:t>
            </a:r>
            <a:r>
              <a:rPr lang="en-US" altLang="zh-CN" sz="2000" dirty="0" err="1">
                <a:solidFill>
                  <a:schemeClr val="fol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);     //</a:t>
            </a:r>
            <a:r>
              <a:rPr lang="en-US" altLang="zh-CN" sz="2000" dirty="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!Error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96758"/>
            <a:ext cx="1325025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utoUpdateAnimBg="0"/>
      <p:bldP spid="5" grpId="0" bldLvl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pPr>
              <a:buClr>
                <a:schemeClr val="tx1"/>
              </a:buClr>
              <a:buFontTx/>
              <a:buBlip>
                <a:blip r:embed="rId2"/>
              </a:buBlip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一般形式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do   </a:t>
            </a:r>
            <a:r>
              <a:rPr lang="zh-CN" altLang="en-US" sz="2800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while (</a:t>
            </a:r>
            <a:r>
              <a:rPr lang="zh-CN" altLang="en-US" sz="2800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表达式</a:t>
            </a:r>
            <a:r>
              <a:rPr lang="en-US" altLang="zh-CN" sz="2800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)</a:t>
            </a: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2.5.5  do-while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循环语句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grpSp>
        <p:nvGrpSpPr>
          <p:cNvPr id="4" name="Group 11"/>
          <p:cNvGrpSpPr/>
          <p:nvPr/>
        </p:nvGrpSpPr>
        <p:grpSpPr bwMode="auto">
          <a:xfrm>
            <a:off x="2987675" y="1844675"/>
            <a:ext cx="4565650" cy="1006475"/>
            <a:chOff x="2356" y="1204"/>
            <a:chExt cx="2876" cy="634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2356" y="1511"/>
              <a:ext cx="576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884" y="1204"/>
              <a:ext cx="234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D1C1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hangingPunct="0"/>
              <a:r>
                <a:rPr lang="zh-CN" altLang="en-US" sz="2000" b="0" dirty="0">
                  <a:latin typeface="Times New Roman" panose="02020603050405020304" pitchFamily="18" charset="0"/>
                </a:rPr>
                <a:t>循环体可以是复合语句，其中必须含有改变条件表达式值的语句。</a:t>
              </a:r>
            </a:p>
          </p:txBody>
        </p:sp>
      </p:grp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31511" y="1973600"/>
            <a:ext cx="914400" cy="359072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D1C1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33400" y="4935488"/>
            <a:ext cx="106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D1C1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96952"/>
            <a:ext cx="1981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322898" y="3285123"/>
            <a:ext cx="60960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SzPct val="60000"/>
              <a:buFontTx/>
              <a:buBlip>
                <a:blip r:embed="rId2"/>
              </a:buBlip>
            </a:pPr>
            <a:r>
              <a:rPr lang="en-US" altLang="zh-CN" sz="2800" b="0">
                <a:latin typeface="宋体" panose="02010600030101010101" pitchFamily="2" charset="-122"/>
              </a:rPr>
              <a:t> </a:t>
            </a:r>
            <a:r>
              <a:rPr lang="zh-CN" altLang="en-US" sz="2800" b="0">
                <a:latin typeface="宋体" panose="02010600030101010101" pitchFamily="2" charset="-122"/>
              </a:rPr>
              <a:t>与</a:t>
            </a:r>
            <a:r>
              <a:rPr lang="en-US" altLang="zh-CN" sz="2800" b="0">
                <a:latin typeface="宋体" panose="02010600030101010101" pitchFamily="2" charset="-122"/>
              </a:rPr>
              <a:t>while</a:t>
            </a:r>
            <a:r>
              <a:rPr lang="zh-CN" altLang="en-US" sz="2800" b="0">
                <a:latin typeface="宋体" panose="02010600030101010101" pitchFamily="2" charset="-122"/>
              </a:rPr>
              <a:t>语句的比较</a:t>
            </a:r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168" y="3873500"/>
            <a:ext cx="2339280" cy="185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67360" y="4004945"/>
            <a:ext cx="34175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while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do-while</a:t>
            </a:r>
            <a:r>
              <a:rPr lang="zh-CN" altLang="en-US">
                <a:sym typeface="+mn-ea"/>
              </a:rPr>
              <a:t>唯一的区别就是，即使表达式第一次计算结果为</a:t>
            </a:r>
            <a:r>
              <a:rPr lang="en-US" altLang="zh-CN">
                <a:sym typeface="+mn-ea"/>
              </a:rPr>
              <a:t>false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do-while</a:t>
            </a:r>
            <a:r>
              <a:rPr lang="zh-CN" altLang="en-US">
                <a:sym typeface="+mn-ea"/>
              </a:rPr>
              <a:t>语句至少会执行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次。</a:t>
            </a:r>
            <a:endParaRPr lang="zh-CN" altLang="en-US"/>
          </a:p>
          <a:p>
            <a:r>
              <a:rPr lang="zh-CN" altLang="en-US">
                <a:sym typeface="+mn-ea"/>
              </a:rPr>
              <a:t>而在</a:t>
            </a:r>
            <a:r>
              <a:rPr lang="en-US" altLang="zh-CN">
                <a:sym typeface="+mn-ea"/>
              </a:rPr>
              <a:t>while</a:t>
            </a:r>
            <a:r>
              <a:rPr lang="zh-CN" altLang="en-US">
                <a:sym typeface="+mn-ea"/>
              </a:rPr>
              <a:t>循环中，如果判断条件第一次就为</a:t>
            </a:r>
            <a:r>
              <a:rPr lang="en-US" altLang="zh-CN">
                <a:sym typeface="+mn-ea"/>
              </a:rPr>
              <a:t>false</a:t>
            </a:r>
            <a:r>
              <a:rPr lang="zh-CN" altLang="en-US">
                <a:sym typeface="+mn-ea"/>
              </a:rPr>
              <a:t>，那么其中的语句根本不会被执行。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2.5.5  do-while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215" y="908685"/>
            <a:ext cx="8531860" cy="5143500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2-11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】输入两个正数，并利用欧几里德算法（辗转相除法）求它们的最大公约数。</a:t>
            </a:r>
          </a:p>
          <a:p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用较大数除以较小数，再用出现的余数（第一余数）去除除数，再用出现的余数（第二余数）去除第一余数，如此反复，直到最后余数是0为止。如果是求两个数的最大公约数，那么最后的除数就是这两个数的最大公约数。</a:t>
            </a:r>
          </a:p>
          <a:p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step1: 将两数中大的那个数放在m中，小的放在n中。</a:t>
            </a:r>
          </a:p>
          <a:p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step2: 求出m被n除后的余数r。</a:t>
            </a:r>
          </a:p>
          <a:p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step3: 若余数为0则执行步骤(7)，否则执行步骤(4)。</a:t>
            </a:r>
          </a:p>
          <a:p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step4: 把除数作为新的被除数；把余数作为新的除数。</a:t>
            </a:r>
          </a:p>
          <a:p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step5: 求出新的余数r。</a:t>
            </a:r>
          </a:p>
          <a:p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step6: 重复步骤(3)到(5)。</a:t>
            </a:r>
          </a:p>
          <a:p>
            <a:r>
              <a:rPr lang="zh-CN" altLang="en-US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step7: 输出n，n即为最大公约数。</a:t>
            </a:r>
          </a:p>
        </p:txBody>
      </p:sp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改变程序控制流语句</a:t>
            </a:r>
          </a:p>
          <a:p>
            <a:pPr lvl="1"/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break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continue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return</a:t>
            </a:r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2.5.6  break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grpSp>
        <p:nvGrpSpPr>
          <p:cNvPr id="253978" name="Group 26"/>
          <p:cNvGrpSpPr/>
          <p:nvPr/>
        </p:nvGrpSpPr>
        <p:grpSpPr bwMode="auto">
          <a:xfrm>
            <a:off x="2411413" y="2277110"/>
            <a:ext cx="3048000" cy="3671888"/>
            <a:chOff x="3696" y="2046"/>
            <a:chExt cx="1920" cy="2313"/>
          </a:xfrm>
        </p:grpSpPr>
        <p:sp>
          <p:nvSpPr>
            <p:cNvPr id="253966" name="Line 14"/>
            <p:cNvSpPr>
              <a:spLocks noChangeShapeType="1"/>
            </p:cNvSpPr>
            <p:nvPr/>
          </p:nvSpPr>
          <p:spPr bwMode="auto">
            <a:xfrm>
              <a:off x="4560" y="267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3968" name="Text Box 16"/>
            <p:cNvSpPr txBox="1">
              <a:spLocks noChangeArrowheads="1"/>
            </p:cNvSpPr>
            <p:nvPr/>
          </p:nvSpPr>
          <p:spPr bwMode="auto">
            <a:xfrm>
              <a:off x="3696" y="3054"/>
              <a:ext cx="1920" cy="989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/>
                <a:t>循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 dirty="0"/>
                <a:t>环   </a:t>
              </a:r>
              <a:r>
                <a:rPr lang="zh-CN" altLang="en-US" sz="1400" b="0" dirty="0"/>
                <a:t> </a:t>
              </a:r>
              <a:r>
                <a:rPr lang="en-US" altLang="zh-CN" sz="1400" b="0" dirty="0"/>
                <a:t>break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 dirty="0"/>
                <a:t>体</a:t>
              </a:r>
            </a:p>
          </p:txBody>
        </p:sp>
        <p:sp>
          <p:nvSpPr>
            <p:cNvPr id="253969" name="AutoShape 17"/>
            <p:cNvSpPr>
              <a:spLocks noChangeArrowheads="1"/>
            </p:cNvSpPr>
            <p:nvPr/>
          </p:nvSpPr>
          <p:spPr bwMode="auto">
            <a:xfrm>
              <a:off x="4128" y="2046"/>
              <a:ext cx="829" cy="624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/>
                <a:t>循环条件</a:t>
              </a:r>
            </a:p>
          </p:txBody>
        </p:sp>
        <p:sp>
          <p:nvSpPr>
            <p:cNvPr id="253970" name="Text Box 18"/>
            <p:cNvSpPr txBox="1">
              <a:spLocks noChangeArrowheads="1"/>
            </p:cNvSpPr>
            <p:nvPr/>
          </p:nvSpPr>
          <p:spPr bwMode="auto">
            <a:xfrm>
              <a:off x="4128" y="2670"/>
              <a:ext cx="39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/>
                <a:t>true</a:t>
              </a:r>
            </a:p>
          </p:txBody>
        </p:sp>
        <p:sp>
          <p:nvSpPr>
            <p:cNvPr id="253971" name="Line 19"/>
            <p:cNvSpPr>
              <a:spLocks noChangeShapeType="1"/>
            </p:cNvSpPr>
            <p:nvPr/>
          </p:nvSpPr>
          <p:spPr bwMode="auto">
            <a:xfrm>
              <a:off x="4896" y="3582"/>
              <a:ext cx="480" cy="1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3972" name="Line 20"/>
            <p:cNvSpPr>
              <a:spLocks noChangeShapeType="1"/>
            </p:cNvSpPr>
            <p:nvPr/>
          </p:nvSpPr>
          <p:spPr bwMode="auto">
            <a:xfrm>
              <a:off x="5376" y="3573"/>
              <a:ext cx="0" cy="78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53977" name="Group 25"/>
          <p:cNvGrpSpPr/>
          <p:nvPr/>
        </p:nvGrpSpPr>
        <p:grpSpPr bwMode="auto">
          <a:xfrm>
            <a:off x="5651818" y="2348548"/>
            <a:ext cx="3048000" cy="3170238"/>
            <a:chOff x="3744" y="0"/>
            <a:chExt cx="1920" cy="1997"/>
          </a:xfrm>
        </p:grpSpPr>
        <p:sp>
          <p:nvSpPr>
            <p:cNvPr id="253958" name="Line 6"/>
            <p:cNvSpPr>
              <a:spLocks noChangeShapeType="1"/>
            </p:cNvSpPr>
            <p:nvPr/>
          </p:nvSpPr>
          <p:spPr bwMode="auto">
            <a:xfrm>
              <a:off x="4608" y="62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3956" name="Text Box 4"/>
            <p:cNvSpPr txBox="1">
              <a:spLocks noChangeArrowheads="1"/>
            </p:cNvSpPr>
            <p:nvPr/>
          </p:nvSpPr>
          <p:spPr bwMode="auto">
            <a:xfrm>
              <a:off x="3744" y="1008"/>
              <a:ext cx="1920" cy="989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/>
                <a:t>循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 dirty="0"/>
                <a:t>环   </a:t>
              </a:r>
              <a:r>
                <a:rPr lang="zh-CN" altLang="en-US" sz="1400" b="0" dirty="0"/>
                <a:t> </a:t>
              </a:r>
              <a:r>
                <a:rPr lang="en-US" altLang="zh-CN" sz="1400" b="0" dirty="0"/>
                <a:t>continue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400" dirty="0"/>
                <a:t>体</a:t>
              </a:r>
            </a:p>
          </p:txBody>
        </p:sp>
        <p:sp>
          <p:nvSpPr>
            <p:cNvPr id="253957" name="AutoShape 5"/>
            <p:cNvSpPr>
              <a:spLocks noChangeArrowheads="1"/>
            </p:cNvSpPr>
            <p:nvPr/>
          </p:nvSpPr>
          <p:spPr bwMode="auto">
            <a:xfrm>
              <a:off x="4176" y="0"/>
              <a:ext cx="829" cy="624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/>
                <a:t>循环条件</a:t>
              </a:r>
            </a:p>
          </p:txBody>
        </p:sp>
        <p:sp>
          <p:nvSpPr>
            <p:cNvPr id="253959" name="Text Box 7"/>
            <p:cNvSpPr txBox="1">
              <a:spLocks noChangeArrowheads="1"/>
            </p:cNvSpPr>
            <p:nvPr/>
          </p:nvSpPr>
          <p:spPr bwMode="auto">
            <a:xfrm>
              <a:off x="4176" y="624"/>
              <a:ext cx="39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/>
                <a:t>true</a:t>
              </a:r>
            </a:p>
          </p:txBody>
        </p:sp>
        <p:sp>
          <p:nvSpPr>
            <p:cNvPr id="253960" name="Line 8"/>
            <p:cNvSpPr>
              <a:spLocks noChangeShapeType="1"/>
            </p:cNvSpPr>
            <p:nvPr/>
          </p:nvSpPr>
          <p:spPr bwMode="auto">
            <a:xfrm>
              <a:off x="4944" y="1536"/>
              <a:ext cx="480" cy="1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3961" name="Line 9"/>
            <p:cNvSpPr>
              <a:spLocks noChangeShapeType="1"/>
            </p:cNvSpPr>
            <p:nvPr/>
          </p:nvSpPr>
          <p:spPr bwMode="auto">
            <a:xfrm>
              <a:off x="5424" y="1517"/>
              <a:ext cx="0" cy="48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3974" name="Line 22"/>
            <p:cNvSpPr>
              <a:spLocks noChangeShapeType="1"/>
            </p:cNvSpPr>
            <p:nvPr/>
          </p:nvSpPr>
          <p:spPr bwMode="auto">
            <a:xfrm>
              <a:off x="5424" y="1968"/>
              <a:ext cx="192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3975" name="Line 23"/>
            <p:cNvSpPr>
              <a:spLocks noChangeShapeType="1"/>
            </p:cNvSpPr>
            <p:nvPr/>
          </p:nvSpPr>
          <p:spPr bwMode="auto">
            <a:xfrm flipV="1">
              <a:off x="5616" y="288"/>
              <a:ext cx="0" cy="168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3976" name="Line 24"/>
            <p:cNvSpPr>
              <a:spLocks noChangeShapeType="1"/>
            </p:cNvSpPr>
            <p:nvPr/>
          </p:nvSpPr>
          <p:spPr bwMode="auto">
            <a:xfrm flipH="1">
              <a:off x="5088" y="288"/>
              <a:ext cx="528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3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3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95605" y="1196975"/>
            <a:ext cx="8229600" cy="452564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break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语句仅出现在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switch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语句或循环体中。</a:t>
            </a:r>
          </a:p>
          <a:p>
            <a:pPr lvl="1"/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作用：使程序的流程从一个</a:t>
            </a:r>
            <a:r>
              <a:rPr lang="zh-CN" altLang="en-US" sz="2800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语句块内部跳转出来，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即从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switch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语句的分支中跳出，或从循环体内部跳出。 </a:t>
            </a:r>
          </a:p>
          <a:p>
            <a:pPr algn="just"/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endParaRPr lang="en-US" altLang="zh-CN" sz="2800" dirty="0">
              <a:solidFill>
                <a:schemeClr val="folHlink"/>
              </a:solidFill>
              <a:latin typeface="Arial Unicode MS" panose="020B0604020202020204" pitchFamily="34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2.5.6  break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grpSp>
        <p:nvGrpSpPr>
          <p:cNvPr id="261124" name="Group 4"/>
          <p:cNvGrpSpPr/>
          <p:nvPr/>
        </p:nvGrpSpPr>
        <p:grpSpPr bwMode="auto">
          <a:xfrm>
            <a:off x="1091952" y="3048000"/>
            <a:ext cx="3048000" cy="3465513"/>
            <a:chOff x="3696" y="2046"/>
            <a:chExt cx="1920" cy="2183"/>
          </a:xfrm>
        </p:grpSpPr>
        <p:sp>
          <p:nvSpPr>
            <p:cNvPr id="261125" name="Line 5"/>
            <p:cNvSpPr>
              <a:spLocks noChangeShapeType="1"/>
            </p:cNvSpPr>
            <p:nvPr/>
          </p:nvSpPr>
          <p:spPr bwMode="auto">
            <a:xfrm>
              <a:off x="4560" y="267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1126" name="Text Box 6"/>
            <p:cNvSpPr txBox="1">
              <a:spLocks noChangeArrowheads="1"/>
            </p:cNvSpPr>
            <p:nvPr/>
          </p:nvSpPr>
          <p:spPr bwMode="auto">
            <a:xfrm>
              <a:off x="3696" y="3054"/>
              <a:ext cx="1920" cy="756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/>
                <a:t>循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1800" dirty="0"/>
                <a:t>环   </a:t>
              </a:r>
              <a:r>
                <a:rPr lang="zh-CN" altLang="en-US" sz="1800" b="0" dirty="0"/>
                <a:t> </a:t>
              </a:r>
              <a:r>
                <a:rPr lang="en-US" altLang="zh-CN" sz="1800" b="0" dirty="0"/>
                <a:t>break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1800" dirty="0"/>
                <a:t>体</a:t>
              </a:r>
            </a:p>
          </p:txBody>
        </p:sp>
        <p:sp>
          <p:nvSpPr>
            <p:cNvPr id="261127" name="AutoShape 7"/>
            <p:cNvSpPr>
              <a:spLocks noChangeArrowheads="1"/>
            </p:cNvSpPr>
            <p:nvPr/>
          </p:nvSpPr>
          <p:spPr bwMode="auto">
            <a:xfrm>
              <a:off x="4128" y="2046"/>
              <a:ext cx="829" cy="624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/>
                <a:t>循环条件</a:t>
              </a:r>
            </a:p>
          </p:txBody>
        </p:sp>
        <p:sp>
          <p:nvSpPr>
            <p:cNvPr id="261128" name="Text Box 8"/>
            <p:cNvSpPr txBox="1">
              <a:spLocks noChangeArrowheads="1"/>
            </p:cNvSpPr>
            <p:nvPr/>
          </p:nvSpPr>
          <p:spPr bwMode="auto">
            <a:xfrm>
              <a:off x="4128" y="2670"/>
              <a:ext cx="39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/>
                <a:t>true</a:t>
              </a:r>
            </a:p>
          </p:txBody>
        </p:sp>
        <p:sp>
          <p:nvSpPr>
            <p:cNvPr id="261129" name="Line 9"/>
            <p:cNvSpPr>
              <a:spLocks noChangeShapeType="1"/>
            </p:cNvSpPr>
            <p:nvPr/>
          </p:nvSpPr>
          <p:spPr bwMode="auto">
            <a:xfrm>
              <a:off x="4534" y="3420"/>
              <a:ext cx="480" cy="1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1130" name="Line 10"/>
            <p:cNvSpPr>
              <a:spLocks noChangeShapeType="1"/>
            </p:cNvSpPr>
            <p:nvPr/>
          </p:nvSpPr>
          <p:spPr bwMode="auto">
            <a:xfrm>
              <a:off x="5014" y="3443"/>
              <a:ext cx="0" cy="78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for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循环结构中的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break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2.5.6  break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9" y="1988818"/>
            <a:ext cx="3744416" cy="386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2.5.6  break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1460" y="908685"/>
            <a:ext cx="8756015" cy="5156835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2-12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】判断某个数是否是素数。</a:t>
            </a:r>
          </a:p>
          <a:p>
            <a:pPr marL="0" indent="0">
              <a:buNone/>
            </a:pP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素数又称质数，一个大于1的自然数，除了1和它自身外，不能被其他自然数整除的数叫做素数</a:t>
            </a:r>
          </a:p>
          <a:p>
            <a:endParaRPr lang="zh-CN" altLang="zh-CN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素数判定法1：</a:t>
            </a:r>
          </a:p>
          <a:p>
            <a:pPr marL="0" indent="0">
              <a:buNone/>
            </a:pP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遍历从2到n-1的所有数字，判断是否有可以被n整除的数，如果没有，则为素数。</a:t>
            </a:r>
          </a:p>
          <a:p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优化法2：</a:t>
            </a:r>
          </a:p>
          <a:p>
            <a:pPr marL="0" indent="0">
              <a:buNone/>
            </a:pP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判定的范围改为[2 -,n/2]。当 i&gt;n/2 时，则判定为素数。</a:t>
            </a:r>
          </a:p>
          <a:p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优化法3：</a:t>
            </a:r>
          </a:p>
          <a:p>
            <a:pPr marL="0" indent="0">
              <a:buNone/>
            </a:pP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在Java中判定素数的范围也可以到sqrt(n),(对n开平方)。对应的函数为：Math.sqrt(n)</a:t>
            </a:r>
          </a:p>
          <a:p>
            <a:endParaRPr lang="zh-CN" altLang="zh-CN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2.5.6  break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</a:t>
            </a:r>
          </a:p>
        </p:txBody>
      </p:sp>
      <p:sp>
        <p:nvSpPr>
          <p:cNvPr id="263173" name="Text Box 5"/>
          <p:cNvSpPr txBox="1">
            <a:spLocks noChangeArrowheads="1"/>
          </p:cNvSpPr>
          <p:nvPr/>
        </p:nvSpPr>
        <p:spPr bwMode="auto">
          <a:xfrm>
            <a:off x="649982" y="2440533"/>
            <a:ext cx="5334000" cy="28917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0">
                <a:solidFill>
                  <a:schemeClr val="folHlink"/>
                </a:solidFill>
                <a:latin typeface="Book Antiqua" panose="02040602050305030304" pitchFamily="18" charset="0"/>
              </a:rPr>
              <a:t>stop: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0">
                <a:latin typeface="Book Antiqua" panose="02040602050305030304" pitchFamily="18" charset="0"/>
              </a:rPr>
              <a:t>for (int i=1; i&lt;=10; i++)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0">
                <a:latin typeface="Book Antiqua" panose="02040602050305030304" pitchFamily="18" charset="0"/>
              </a:rPr>
              <a:t>    for (int j=1; j&lt;=5; j++)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0">
                <a:latin typeface="Book Antiqua" panose="02040602050305030304" pitchFamily="18" charset="0"/>
              </a:rPr>
              <a:t>          if (i==5)    </a:t>
            </a:r>
            <a:r>
              <a:rPr lang="en-US" altLang="zh-CN" sz="2000" b="0">
                <a:solidFill>
                  <a:schemeClr val="folHlink"/>
                </a:solidFill>
                <a:latin typeface="Book Antiqua" panose="02040602050305030304" pitchFamily="18" charset="0"/>
              </a:rPr>
              <a:t>break stop</a:t>
            </a:r>
            <a:r>
              <a:rPr lang="en-US" altLang="zh-CN" sz="2000" b="0">
                <a:latin typeface="Book Antiqua" panose="02040602050305030304" pitchFamily="18" charset="0"/>
              </a:rPr>
              <a:t>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0">
                <a:latin typeface="Book Antiqua" panose="02040602050305030304" pitchFamily="18" charset="0"/>
              </a:rPr>
              <a:t>          System.out.print( "*" );   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0">
                <a:latin typeface="Book Antiqua" panose="02040602050305030304" pitchFamily="18" charset="0"/>
              </a:rPr>
              <a:t>    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0">
                <a:latin typeface="Book Antiqua" panose="02040602050305030304" pitchFamily="18" charset="0"/>
              </a:rPr>
              <a:t>    System.out.println(); 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0">
                <a:latin typeface="Book Antiqua" panose="02040602050305030304" pitchFamily="18" charset="0"/>
              </a:rPr>
              <a:t>}</a:t>
            </a:r>
            <a:endParaRPr lang="en-US" altLang="zh-CN" sz="2000" b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174" name="Rectangle 6"/>
          <p:cNvSpPr>
            <a:spLocks noChangeArrowheads="1"/>
          </p:cNvSpPr>
          <p:nvPr/>
        </p:nvSpPr>
        <p:spPr bwMode="auto">
          <a:xfrm>
            <a:off x="6224905" y="2440305"/>
            <a:ext cx="1371600" cy="117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just"/>
            <a:r>
              <a:rPr lang="en-US" altLang="zh-CN" b="0" dirty="0">
                <a:latin typeface="宋体" panose="02010600030101010101" pitchFamily="2" charset="-122"/>
                <a:cs typeface="Times New Roman" panose="02020603050405020304" pitchFamily="18" charset="0"/>
              </a:rPr>
              <a:t>*****</a:t>
            </a:r>
          </a:p>
          <a:p>
            <a:pPr algn="just" eaLnBrk="0" hangingPunct="0"/>
            <a:r>
              <a:rPr lang="en-US" altLang="zh-CN" b="0" dirty="0">
                <a:latin typeface="宋体" panose="02010600030101010101" pitchFamily="2" charset="-122"/>
                <a:cs typeface="Times New Roman" panose="02020603050405020304" pitchFamily="18" charset="0"/>
              </a:rPr>
              <a:t>*****</a:t>
            </a:r>
          </a:p>
          <a:p>
            <a:pPr algn="just" eaLnBrk="0" hangingPunct="0"/>
            <a:r>
              <a:rPr lang="en-US" altLang="zh-CN" b="0" dirty="0">
                <a:latin typeface="宋体" panose="02010600030101010101" pitchFamily="2" charset="-122"/>
                <a:cs typeface="Times New Roman" panose="02020603050405020304" pitchFamily="18" charset="0"/>
              </a:rPr>
              <a:t>*****</a:t>
            </a:r>
          </a:p>
          <a:p>
            <a:pPr eaLnBrk="0" hangingPunct="0"/>
            <a:r>
              <a:rPr lang="en-US" altLang="zh-CN" b="0" dirty="0">
                <a:latin typeface="宋体" panose="02010600030101010101" pitchFamily="2" charset="-122"/>
              </a:rPr>
              <a:t>***** </a:t>
            </a:r>
          </a:p>
        </p:txBody>
      </p:sp>
      <p:sp>
        <p:nvSpPr>
          <p:cNvPr id="2" name="矩形 1"/>
          <p:cNvSpPr/>
          <p:nvPr/>
        </p:nvSpPr>
        <p:spPr>
          <a:xfrm>
            <a:off x="540448" y="1388516"/>
            <a:ext cx="6260554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语言中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语句的特殊格式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folHlink"/>
                </a:solidFill>
                <a:cs typeface="Times New Roman" panose="02020603050405020304" pitchFamily="18" charset="0"/>
              </a:rPr>
              <a:t>break  [</a:t>
            </a:r>
            <a:r>
              <a:rPr lang="zh-CN" altLang="en-US" sz="2800" dirty="0">
                <a:solidFill>
                  <a:schemeClr val="folHlink"/>
                </a:solidFill>
              </a:rPr>
              <a:t>标号</a:t>
            </a:r>
            <a:r>
              <a:rPr lang="en-US" altLang="zh-CN" sz="2800" dirty="0">
                <a:solidFill>
                  <a:schemeClr val="folHlink"/>
                </a:solidFill>
                <a:cs typeface="Times New Roman" panose="02020603050405020304" pitchFamily="18" charset="0"/>
              </a:rPr>
              <a:t>];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1094" y="5733256"/>
            <a:ext cx="6946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作用</a:t>
            </a:r>
            <a:r>
              <a:rPr lang="en-US" altLang="zh-CN" sz="2800" dirty="0">
                <a:solidFill>
                  <a:srgbClr val="FF0000"/>
                </a:solidFill>
              </a:rPr>
              <a:t>: </a:t>
            </a:r>
            <a:r>
              <a:rPr lang="zh-CN" altLang="en-US" sz="2800" dirty="0">
                <a:solidFill>
                  <a:srgbClr val="FF0000"/>
                </a:solidFill>
              </a:rPr>
              <a:t>快速地从多重循环内部退出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4" grpId="0" bldLvl="0" animBg="1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循环的嵌套：一个循环体内又包含另一个</a:t>
            </a:r>
            <a:r>
              <a:rPr lang="zh-CN" altLang="en-US" sz="2800" b="1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完整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的循环结构。</a:t>
            </a: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三种循环语句（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while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, do-while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for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循环）它们可以相互嵌套使用。 </a:t>
            </a: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345305"/>
            <a:ext cx="6482886" cy="47815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2.5.7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循环的嵌套</a:t>
            </a:r>
            <a:endParaRPr lang="zh-CN" altLang="en-US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2.1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标识符和关键字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79705" y="1052830"/>
            <a:ext cx="8387715" cy="4525645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solidFill>
                  <a:schemeClr val="folHlink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关键字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:Java</a:t>
            </a: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预定义的单词。 </a:t>
            </a:r>
          </a:p>
          <a:p>
            <a:pPr lvl="1"/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数据类型：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byte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short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int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long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char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float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double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boolean</a:t>
            </a:r>
            <a:endParaRPr lang="zh-CN" altLang="zh-CN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包引入和包声明：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import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package</a:t>
            </a:r>
            <a:endParaRPr lang="zh-CN" altLang="zh-CN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类和接口的声明：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class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extends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implement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interface</a:t>
            </a:r>
            <a:endParaRPr lang="zh-CN" altLang="zh-CN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流程控制：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if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else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switch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case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break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default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while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for 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do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continue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return</a:t>
            </a:r>
            <a:endParaRPr lang="zh-CN" altLang="zh-CN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异常处理：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try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catch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finally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throw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throws</a:t>
            </a:r>
            <a:endParaRPr lang="zh-CN" altLang="zh-CN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修饰符：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abstract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final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private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protected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public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static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synchronized</a:t>
            </a:r>
          </a:p>
          <a:p>
            <a:pPr lvl="1"/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其他：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new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instanceof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this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super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void</a:t>
            </a:r>
            <a:r>
              <a:rPr lang="zh-CN" altLang="zh-CN" sz="2400" dirty="0">
                <a:latin typeface="Arial Unicode MS" panose="020B0604020202020204" pitchFamily="34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enum</a:t>
            </a:r>
            <a:endParaRPr lang="zh-CN" altLang="zh-CN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zh-CN" altLang="zh-CN" sz="24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2760" y="5589270"/>
            <a:ext cx="7751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Java 语言定义的</a:t>
            </a:r>
            <a:r>
              <a:rPr lang="zh-CN" altLang="en-US" sz="240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关键字</a:t>
            </a:r>
            <a:r>
              <a:rPr lang="zh-CN" altLang="en-US" sz="240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不能作为变量名、类名和方法名</a:t>
            </a:r>
            <a:endParaRPr lang="zh-CN" altLang="en-US" sz="2400"/>
          </a:p>
        </p:txBody>
      </p:sp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2.5.7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循环的嵌套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9391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2-13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】打印一个指定大小的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n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×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n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的棋盘，用星号表示落棋的位置，棋盘位置的编号用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0~9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a~z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依次表示。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98828"/>
            <a:ext cx="808834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605" y="1268730"/>
            <a:ext cx="8229600" cy="4525645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变量声明的作用域</a:t>
            </a:r>
            <a:endParaRPr lang="en-US" altLang="zh-CN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）</a:t>
            </a:r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参数声明的作用域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是声明方法所在的方法体。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）</a:t>
            </a:r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局部变量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在方法或方法中的一块代码中声明，它的作用域为它所在的代码块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整个方法或方法中的某块代码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）在带标号的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break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和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continue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语句中，</a:t>
            </a:r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标号的作用域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是带标号结构范围的语句（即带标号语句的主体）。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）出现在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2800" dirty="0">
                <a:solidFill>
                  <a:srgbClr val="FF0000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结构头初始化部分的局部变量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，其作用域是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结构体和结构体头中的其它表达式。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2.5.7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循环的嵌套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函数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=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方法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=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模块化设计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中所有的方法都必须封装在类中，不能单独出现、使用。</a:t>
            </a: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2.6 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方法</a:t>
            </a:r>
          </a:p>
        </p:txBody>
      </p:sp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中方法定义的基本格式为：</a:t>
            </a:r>
          </a:p>
          <a:p>
            <a:pPr marL="400050" lvl="1" indent="0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[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修饰符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]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返回值类型 方法名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([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形式参数列表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]){</a:t>
            </a:r>
            <a:endParaRPr lang="zh-CN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400050" lvl="1" indent="0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    [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方法体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]</a:t>
            </a:r>
            <a:endParaRPr lang="zh-CN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400050" lvl="1" indent="0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}</a:t>
            </a:r>
            <a:endParaRPr lang="zh-CN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修饰符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定义方法在类中的存在属性（如公有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/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私有、是否可以被重载等）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返回值类型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如果方法没有返回值则定义为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void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”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形式参数列表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定义方法需要接收的数据及相应数据类型，参数列表可缺省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方法体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由完成其逻辑功能的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语句组成，可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为空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。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2.6.1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方法的定义</a:t>
            </a:r>
          </a:p>
        </p:txBody>
      </p:sp>
    </p:spTree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2-14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】判断某数是否是素数的方法。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2.6.1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方法的定义</a:t>
            </a:r>
          </a:p>
        </p:txBody>
      </p:sp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1727835"/>
          </a:xfrm>
        </p:spPr>
        <p:txBody>
          <a:bodyPr>
            <a:normAutofit/>
          </a:bodyPr>
          <a:lstStyle/>
          <a:p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方法的重载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：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在一个类中定义多个同名的方法，但方法有不同类型的参数或参数个数。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lvl="1"/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2.6.2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方法的重载</a:t>
            </a:r>
          </a:p>
        </p:txBody>
      </p:sp>
      <p:sp>
        <p:nvSpPr>
          <p:cNvPr id="4" name="矩形 3"/>
          <p:cNvSpPr/>
          <p:nvPr/>
        </p:nvSpPr>
        <p:spPr>
          <a:xfrm>
            <a:off x="2843530" y="2910205"/>
            <a:ext cx="5208905" cy="27470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2"/>
              </a:rPr>
              <a:t>注意依赖形参识别方法，不能依赖返回值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2"/>
              </a:rPr>
              <a:t>。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2"/>
            </a:endParaRPr>
          </a:p>
          <a:p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2"/>
              </a:rPr>
              <a:t>    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2"/>
              </a:rPr>
              <a:t>参数的</a:t>
            </a:r>
            <a:r>
              <a:rPr lang="zh-CN" altLang="en-US" sz="2800" b="1" dirty="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2"/>
              </a:rPr>
              <a:t>类型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2"/>
              </a:rPr>
              <a:t>不同</a:t>
            </a:r>
          </a:p>
          <a:p>
            <a:pPr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2"/>
              </a:rPr>
              <a:t>   参数的</a:t>
            </a:r>
            <a:r>
              <a:rPr lang="zh-CN" altLang="en-US" sz="2800" b="1" dirty="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2"/>
              </a:rPr>
              <a:t>个数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2"/>
              </a:rPr>
              <a:t>不同</a:t>
            </a:r>
          </a:p>
          <a:p>
            <a:pPr>
              <a:buNone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2"/>
                <a:sym typeface="+mn-ea"/>
              </a:rPr>
              <a:t>   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2"/>
            </a:endParaRPr>
          </a:p>
          <a:p>
            <a:pPr>
              <a:buNone/>
            </a:pP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81128"/>
            <a:ext cx="1325025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2.6.2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方法的重载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7315" y="1124585"/>
            <a:ext cx="8229600" cy="4525645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【例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2-15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】设计打印金字塔的方法</a:t>
            </a:r>
            <a:r>
              <a:rPr lang="en-US" altLang="zh-CN" sz="28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printPyramid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()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，可以打印数字金字塔，也可以打印字母金字塔。</a:t>
            </a:r>
            <a:endParaRPr lang="en-US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endParaRPr lang="en-US" altLang="zh-CN" sz="2800" b="1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public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void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printPyramid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en-US" altLang="zh-CN" sz="2800" b="1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int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n){  </a:t>
            </a:r>
          </a:p>
          <a:p>
            <a:pPr marL="457200" lvl="1" indent="0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	//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打印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n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行数字组成的金字塔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	</a:t>
            </a:r>
            <a:endParaRPr lang="zh-CN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	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……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		</a:t>
            </a:r>
            <a:endParaRPr lang="zh-CN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457200" lvl="1" indent="0" fontAlgn="auto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}</a:t>
            </a:r>
            <a:endParaRPr lang="zh-CN" altLang="zh-CN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public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void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printPyramid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en-US" altLang="zh-CN" sz="2800" b="1" dirty="0">
                <a:latin typeface="Arial Unicode MS" panose="020B0604020202020204" pitchFamily="34" charset="-122"/>
                <a:ea typeface="宋体" panose="02010600030101010101" pitchFamily="2" charset="-122"/>
              </a:rPr>
              <a:t>char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c){  </a:t>
            </a:r>
          </a:p>
          <a:p>
            <a:pPr marL="457200" lvl="1" indent="0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	//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打印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'a'~</a:t>
            </a:r>
            <a:r>
              <a:rPr lang="en-US" altLang="zh-CN" sz="2800" dirty="0" err="1">
                <a:latin typeface="Arial Unicode MS" panose="020B0604020202020204" pitchFamily="34" charset="-122"/>
                <a:ea typeface="宋体" panose="02010600030101010101" pitchFamily="2" charset="-122"/>
              </a:rPr>
              <a:t>ch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字母组成的金字塔</a:t>
            </a:r>
          </a:p>
          <a:p>
            <a:pPr marL="457200" lvl="1" indent="0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	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……</a:t>
            </a:r>
          </a:p>
          <a:p>
            <a:pPr marL="457200" lvl="1" indent="0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}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63" y="2204983"/>
            <a:ext cx="2088232" cy="122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65" y="3573064"/>
            <a:ext cx="2054907" cy="13681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331595" y="5445125"/>
            <a:ext cx="57003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Sample : </a:t>
            </a: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OverloadingOrder.java</a:t>
            </a:r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3305" y="1916430"/>
            <a:ext cx="6725920" cy="284797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800" dirty="0">
                <a:sym typeface="+mn-ea"/>
              </a:rPr>
              <a:t>用基本类型中的</a:t>
            </a:r>
          </a:p>
          <a:p>
            <a:pPr marL="0" indent="0" algn="ctr">
              <a:buNone/>
            </a:pPr>
            <a:r>
              <a:rPr lang="en-US" altLang="zh-CN" sz="2800" dirty="0">
                <a:sym typeface="+mn-ea"/>
              </a:rPr>
              <a:t>int </a:t>
            </a:r>
            <a:r>
              <a:rPr lang="zh-CN" altLang="en-US" sz="2800" dirty="0">
                <a:sym typeface="+mn-ea"/>
              </a:rPr>
              <a:t>和</a:t>
            </a:r>
            <a:r>
              <a:rPr lang="en-US" altLang="zh-CN" sz="2800" dirty="0">
                <a:sym typeface="+mn-ea"/>
              </a:rPr>
              <a:t>float,</a:t>
            </a:r>
          </a:p>
          <a:p>
            <a:pPr marL="0" indent="0" algn="ctr">
              <a:buNone/>
            </a:pPr>
            <a:r>
              <a:rPr lang="en-US" altLang="zh-CN" sz="2800" dirty="0">
                <a:solidFill>
                  <a:schemeClr val="folHlink"/>
                </a:solidFill>
                <a:sym typeface="+mn-ea"/>
              </a:rPr>
              <a:t> BigInteger , BigDecimal</a:t>
            </a:r>
          </a:p>
          <a:p>
            <a:pPr marL="0" indent="0" algn="ctr">
              <a:buNone/>
            </a:pP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实现四则运算。</a:t>
            </a:r>
            <a:endParaRPr lang="zh-CN" altLang="en-US" sz="2800" dirty="0">
              <a:solidFill>
                <a:schemeClr val="tx1"/>
              </a:solidFill>
              <a:latin typeface="Arial Unicode MS" panose="020B0604020202020204" pitchFamily="34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2.2  </a:t>
            </a:r>
            <a:r>
              <a:rPr lang="zh-CN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基本数据类型与变量、常量</a:t>
            </a:r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81455"/>
            <a:ext cx="8229600" cy="4525645"/>
          </a:xfrm>
        </p:spPr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的数据类型</a:t>
            </a:r>
          </a:p>
          <a:p>
            <a:pPr lvl="1"/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基本数据类型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:Java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语言本身定义的数据类型。</a:t>
            </a:r>
          </a:p>
          <a:p>
            <a:pPr lvl="1"/>
            <a:endParaRPr lang="zh-CN" altLang="en-US" sz="2800" dirty="0">
              <a:sym typeface="+mn-ea"/>
            </a:endParaRPr>
          </a:p>
          <a:p>
            <a:pPr marL="342900" lvl="1" indent="0">
              <a:buNone/>
            </a:pPr>
            <a:r>
              <a:rPr lang="zh-CN" altLang="en-US" sz="2400" dirty="0">
                <a:ea typeface="+mn-lt"/>
                <a:cs typeface="+mn-lt"/>
                <a:sym typeface="+mn-ea"/>
              </a:rPr>
              <a:t>基本类型。一种没有引用的对象，不用</a:t>
            </a:r>
            <a:r>
              <a:rPr lang="en-US" altLang="zh-CN" sz="2400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new</a:t>
            </a:r>
            <a:r>
              <a:rPr lang="zh-CN" altLang="en-US" sz="2400" dirty="0">
                <a:ea typeface="+mn-lt"/>
                <a:cs typeface="+mn-lt"/>
                <a:sym typeface="+mn-ea"/>
              </a:rPr>
              <a:t>来创建变量</a:t>
            </a:r>
            <a:endParaRPr lang="en-US" altLang="zh-CN" sz="2400" dirty="0">
              <a:ea typeface="+mn-lt"/>
              <a:cs typeface="+mn-lt"/>
            </a:endParaRPr>
          </a:p>
          <a:p>
            <a:pPr marL="342900" lvl="1" indent="0">
              <a:buNone/>
            </a:pP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 </a:t>
            </a:r>
          </a:p>
          <a:p>
            <a:pPr lvl="1"/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复合数据类型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(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引用类型</a:t>
            </a:r>
            <a:r>
              <a:rPr lang="en-US" altLang="zh-CN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):</a:t>
            </a:r>
            <a:r>
              <a:rPr lang="zh-CN" altLang="en-US" sz="2800" dirty="0">
                <a:latin typeface="Arial Unicode MS" panose="020B0604020202020204" pitchFamily="34" charset="-122"/>
                <a:ea typeface="宋体" panose="02010600030101010101" pitchFamily="2" charset="-122"/>
              </a:rPr>
              <a:t>用户根据自己的需要定义的数据类型。 </a:t>
            </a:r>
          </a:p>
          <a:p>
            <a:endParaRPr lang="zh-CN" altLang="en-US" sz="2800" dirty="0"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99e22ff-02cb-4dcf-8150-fb5fcdb68d96"/>
  <p:tag name="COMMONDATA" val="eyJoZGlkIjoiYjE2NTE2MmNmNWQ5OGU0Zjg1ZjVhNDQzZGRiMzFmZ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ad97794-84fc-4bf1-960e-ad8f7a72c378}"/>
  <p:tag name="TABLE_ENDDRAG_ORIGIN_RECT" val="663*333"/>
  <p:tag name="TABLE_ENDDRAG_RECT" val="33*148*663*3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70,&quot;width&quot;:666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b5d2f68-c9bd-4e95-9be0-683bfc1fa4c3}"/>
  <p:tag name="TABLE_ENDDRAG_ORIGIN_RECT" val="603*214"/>
  <p:tag name="TABLE_ENDDRAG_RECT" val="72*238*603*21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5ab7856-5a8d-407b-9e56-db640b9b4fb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293</TotalTime>
  <Words>6598</Words>
  <Application>Microsoft Office PowerPoint</Application>
  <PresentationFormat>全屏显示(4:3)</PresentationFormat>
  <Paragraphs>989</Paragraphs>
  <Slides>87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3" baseType="lpstr">
      <vt:lpstr>Arial Unicode MS</vt:lpstr>
      <vt:lpstr>PingFang SC</vt:lpstr>
      <vt:lpstr>system-ui</vt:lpstr>
      <vt:lpstr>等线</vt:lpstr>
      <vt:lpstr>宋体</vt:lpstr>
      <vt:lpstr>微软雅黑</vt:lpstr>
      <vt:lpstr>微软雅黑 Light</vt:lpstr>
      <vt:lpstr>Arial</vt:lpstr>
      <vt:lpstr>Book Antiqua</vt:lpstr>
      <vt:lpstr>Calibri</vt:lpstr>
      <vt:lpstr>Century Gothic</vt:lpstr>
      <vt:lpstr>Consolas</vt:lpstr>
      <vt:lpstr>Georgia</vt:lpstr>
      <vt:lpstr>Times New Roman</vt:lpstr>
      <vt:lpstr>Wingdings</vt:lpstr>
      <vt:lpstr>Office 主题​​</vt:lpstr>
      <vt:lpstr>第2章 Java语言基础</vt:lpstr>
      <vt:lpstr>2.1  标识符和关键字</vt:lpstr>
      <vt:lpstr>2.1  标识符和关键字</vt:lpstr>
      <vt:lpstr>2.1  标识符和关键字</vt:lpstr>
      <vt:lpstr>2.1  标识符和关键字</vt:lpstr>
      <vt:lpstr>2.1  标识符和关键字</vt:lpstr>
      <vt:lpstr>2.1  标识符和关键字</vt:lpstr>
      <vt:lpstr>2.1  标识符和关键字</vt:lpstr>
      <vt:lpstr>2.2  基本数据类型与变量、常量</vt:lpstr>
      <vt:lpstr>2.2  基本数据类型与变量、常量</vt:lpstr>
      <vt:lpstr>2.2  基本数据类型与变量、常量</vt:lpstr>
      <vt:lpstr>2.2.1  Java中的整数类型</vt:lpstr>
      <vt:lpstr>2.2.2  Java中的字符类型</vt:lpstr>
      <vt:lpstr>2.2.2  Java中的字符类型</vt:lpstr>
      <vt:lpstr>2.2.2  Java中的字符类型</vt:lpstr>
      <vt:lpstr>2.2.2  Java中的字符类型</vt:lpstr>
      <vt:lpstr>2.2.3  浮点类型</vt:lpstr>
      <vt:lpstr>2.2.3  浮点类型</vt:lpstr>
      <vt:lpstr>2.2.4  布尔类型</vt:lpstr>
      <vt:lpstr>2.2.5  符号常量</vt:lpstr>
      <vt:lpstr>变量</vt:lpstr>
      <vt:lpstr>变量</vt:lpstr>
      <vt:lpstr>变量</vt:lpstr>
      <vt:lpstr>变量</vt:lpstr>
      <vt:lpstr>2.3  运算符</vt:lpstr>
      <vt:lpstr>2.3  运算符</vt:lpstr>
      <vt:lpstr>2.3.1 算术运算符</vt:lpstr>
      <vt:lpstr>2.3.1 算术运算符与算术表达式</vt:lpstr>
      <vt:lpstr>2.3.1 算术运算符与算术表达式</vt:lpstr>
      <vt:lpstr>2.3.1 算术运算符与算术表达式</vt:lpstr>
      <vt:lpstr>2.3.1 算术运算符与算术表达式</vt:lpstr>
      <vt:lpstr>2.3.1 算术运算符与算术表达式</vt:lpstr>
      <vt:lpstr>PowerPoint 演示文稿</vt:lpstr>
      <vt:lpstr>2.3.1 算术运算符与算术表达式</vt:lpstr>
      <vt:lpstr>2.3.2 关系运算符和逻辑运算符</vt:lpstr>
      <vt:lpstr>2.3.2 关系运算符和逻辑运算符</vt:lpstr>
      <vt:lpstr>2.3.2 关系运算符和逻辑运算符</vt:lpstr>
      <vt:lpstr>2.3.2 关系运算符和逻辑运算符</vt:lpstr>
      <vt:lpstr>2.3.3 位运算符</vt:lpstr>
      <vt:lpstr>【例2-5】航班计算问题。</vt:lpstr>
      <vt:lpstr>【例2-5】航班计算问题。</vt:lpstr>
      <vt:lpstr>2.3.4  赋值运算符</vt:lpstr>
      <vt:lpstr>2.3.4  赋值运算符</vt:lpstr>
      <vt:lpstr>2.3.4  赋值运算符</vt:lpstr>
      <vt:lpstr>其它运算符 </vt:lpstr>
      <vt:lpstr>2.3.5  运算符的优先级与结合性</vt:lpstr>
      <vt:lpstr>2.3.5  运算符的优先级与结合性</vt:lpstr>
      <vt:lpstr>2.3.5  运算符的优先级与结合性</vt:lpstr>
      <vt:lpstr>2.4  表达式的类型转换</vt:lpstr>
      <vt:lpstr>2.4.1  数据类型自动转换的规则</vt:lpstr>
      <vt:lpstr>基本类型数据占有的内存宽度</vt:lpstr>
      <vt:lpstr>2.4.2  强制类型转换</vt:lpstr>
      <vt:lpstr>2.5 流程控制</vt:lpstr>
      <vt:lpstr>2.5 流程控制</vt:lpstr>
      <vt:lpstr>2.5.1  if语句</vt:lpstr>
      <vt:lpstr>2.5.1  if语句</vt:lpstr>
      <vt:lpstr>2.5.1  if语句</vt:lpstr>
      <vt:lpstr>2.5.1  if语句</vt:lpstr>
      <vt:lpstr>2.5.2  switch语句</vt:lpstr>
      <vt:lpstr>2.5.2  switch语句</vt:lpstr>
      <vt:lpstr>2.5.2  switch语句</vt:lpstr>
      <vt:lpstr>2.5.2  switch表达式（java17 后）</vt:lpstr>
      <vt:lpstr>2.5.2  switch表达式（java17 后）</vt:lpstr>
      <vt:lpstr>2.5.3  while循环语句</vt:lpstr>
      <vt:lpstr>2.5.3  while循环语句</vt:lpstr>
      <vt:lpstr>2.5.3  while循环语句</vt:lpstr>
      <vt:lpstr>2.5.4  for循环语句</vt:lpstr>
      <vt:lpstr>2.5.4  for循环语句</vt:lpstr>
      <vt:lpstr>2.5.4  for循环语句</vt:lpstr>
      <vt:lpstr>2.5.4  for循环语句</vt:lpstr>
      <vt:lpstr>2.5.4  for循环语句</vt:lpstr>
      <vt:lpstr>2.5.5  do-while循环语句</vt:lpstr>
      <vt:lpstr>2.5.5  do-while循环语句</vt:lpstr>
      <vt:lpstr>2.5.6  break语句</vt:lpstr>
      <vt:lpstr>2.5.6  break语句</vt:lpstr>
      <vt:lpstr>2.5.6  break语句</vt:lpstr>
      <vt:lpstr>2.5.6  break语句</vt:lpstr>
      <vt:lpstr>2.5.6  break语句</vt:lpstr>
      <vt:lpstr>2.5.7  循环的嵌套</vt:lpstr>
      <vt:lpstr>2.5.7  循环的嵌套</vt:lpstr>
      <vt:lpstr>2.5.7  循环的嵌套</vt:lpstr>
      <vt:lpstr>2.6 方法</vt:lpstr>
      <vt:lpstr>2.6.1  方法的定义</vt:lpstr>
      <vt:lpstr>2.6.1  方法的定义</vt:lpstr>
      <vt:lpstr>2.6.2  方法的重载</vt:lpstr>
      <vt:lpstr>2.6.2  方法的重载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 song</dc:creator>
  <cp:lastModifiedBy>牟 童瑶</cp:lastModifiedBy>
  <cp:revision>396</cp:revision>
  <dcterms:created xsi:type="dcterms:W3CDTF">2016-03-09T01:10:00Z</dcterms:created>
  <dcterms:modified xsi:type="dcterms:W3CDTF">2024-02-28T12:41:20Z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71B42D56E762416DA2D4E7660BE56C12</vt:lpwstr>
  </property>
  <property fmtid="{D5CDD505-2E9C-101B-9397-08002B2CF9AE}" pid="3" name="KSOProductBuildVer">
    <vt:lpwstr>2052-11.1.0.13703</vt:lpwstr>
  </property>
</Properties>
</file>